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355" r:id="rId2"/>
    <p:sldId id="567" r:id="rId3"/>
    <p:sldId id="568" r:id="rId4"/>
    <p:sldId id="569" r:id="rId5"/>
    <p:sldId id="671" r:id="rId6"/>
    <p:sldId id="670" r:id="rId7"/>
    <p:sldId id="669" r:id="rId8"/>
    <p:sldId id="672" r:id="rId9"/>
    <p:sldId id="673" r:id="rId10"/>
    <p:sldId id="675" r:id="rId11"/>
    <p:sldId id="674" r:id="rId12"/>
    <p:sldId id="676" r:id="rId13"/>
    <p:sldId id="677" r:id="rId14"/>
    <p:sldId id="678" r:id="rId15"/>
    <p:sldId id="680" r:id="rId16"/>
    <p:sldId id="683" r:id="rId17"/>
    <p:sldId id="785" r:id="rId18"/>
    <p:sldId id="690" r:id="rId19"/>
    <p:sldId id="691" r:id="rId20"/>
    <p:sldId id="692" r:id="rId21"/>
    <p:sldId id="693" r:id="rId22"/>
    <p:sldId id="698" r:id="rId23"/>
    <p:sldId id="787" r:id="rId24"/>
    <p:sldId id="788" r:id="rId25"/>
    <p:sldId id="699" r:id="rId26"/>
    <p:sldId id="700" r:id="rId27"/>
    <p:sldId id="701" r:id="rId28"/>
    <p:sldId id="703" r:id="rId29"/>
    <p:sldId id="712" r:id="rId30"/>
    <p:sldId id="713" r:id="rId31"/>
    <p:sldId id="715" r:id="rId32"/>
    <p:sldId id="716" r:id="rId33"/>
    <p:sldId id="718" r:id="rId34"/>
    <p:sldId id="789" r:id="rId35"/>
    <p:sldId id="717" r:id="rId36"/>
    <p:sldId id="719" r:id="rId3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8" autoAdjust="0"/>
    <p:restoredTop sz="72517" autoAdjust="0"/>
  </p:normalViewPr>
  <p:slideViewPr>
    <p:cSldViewPr snapToGrid="0" snapToObjects="1">
      <p:cViewPr varScale="1">
        <p:scale>
          <a:sx n="59" d="100"/>
          <a:sy n="59" d="100"/>
        </p:scale>
        <p:origin x="1896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756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2" d="100"/>
          <a:sy n="62" d="100"/>
        </p:scale>
        <p:origin x="3154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2DC94A-F46E-4809-A556-37C0BBA51067}" type="doc">
      <dgm:prSet loTypeId="urn:microsoft.com/office/officeart/2008/layout/RadialCluster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43B8C40-B09F-496C-A11E-9AB196DE8852}">
      <dgm:prSet phldrT="[Text]" custT="1"/>
      <dgm:spPr/>
      <dgm:t>
        <a:bodyPr/>
        <a:lstStyle/>
        <a:p>
          <a:r>
            <a:rPr lang="pt-PT" sz="2000" dirty="0"/>
            <a:t>Ministério Público</a:t>
          </a:r>
        </a:p>
      </dgm:t>
    </dgm:pt>
    <dgm:pt modelId="{DFF318B4-6623-4B79-8021-B55DDC5F5913}" type="parTrans" cxnId="{C0C7F667-BCAF-4C4C-BBD1-69861C3A6D6B}">
      <dgm:prSet/>
      <dgm:spPr/>
      <dgm:t>
        <a:bodyPr/>
        <a:lstStyle/>
        <a:p>
          <a:endParaRPr lang="en-GB"/>
        </a:p>
      </dgm:t>
    </dgm:pt>
    <dgm:pt modelId="{83AE1716-A533-4BAD-90D0-041F7CD5EEA4}" type="sibTrans" cxnId="{C0C7F667-BCAF-4C4C-BBD1-69861C3A6D6B}">
      <dgm:prSet/>
      <dgm:spPr/>
      <dgm:t>
        <a:bodyPr/>
        <a:lstStyle/>
        <a:p>
          <a:endParaRPr lang="en-GB"/>
        </a:p>
      </dgm:t>
    </dgm:pt>
    <dgm:pt modelId="{9CF39C4A-30CA-42B0-8F51-75EF260277FC}">
      <dgm:prSet phldrT="[Text]" custT="1"/>
      <dgm:spPr/>
      <dgm:t>
        <a:bodyPr/>
        <a:lstStyle/>
        <a:p>
          <a:r>
            <a:rPr lang="pt-PT" sz="1800" dirty="0"/>
            <a:t>Polícia/autoridades de aplicação da lei</a:t>
          </a:r>
        </a:p>
      </dgm:t>
    </dgm:pt>
    <dgm:pt modelId="{395D9510-08EA-432D-9A00-9294E0BDBA2B}" type="parTrans" cxnId="{C1B80BB4-F9BB-4D8B-826E-9C22386A69BD}">
      <dgm:prSet/>
      <dgm:spPr/>
      <dgm:t>
        <a:bodyPr/>
        <a:lstStyle/>
        <a:p>
          <a:endParaRPr lang="en-GB"/>
        </a:p>
      </dgm:t>
    </dgm:pt>
    <dgm:pt modelId="{DB59FA91-CE6B-4BFC-93A0-B654BED5A30B}" type="sibTrans" cxnId="{C1B80BB4-F9BB-4D8B-826E-9C22386A69BD}">
      <dgm:prSet/>
      <dgm:spPr/>
      <dgm:t>
        <a:bodyPr/>
        <a:lstStyle/>
        <a:p>
          <a:endParaRPr lang="en-GB"/>
        </a:p>
      </dgm:t>
    </dgm:pt>
    <dgm:pt modelId="{9FFE1DC2-7997-45EF-B054-D9C101A58696}">
      <dgm:prSet phldrT="[Text]"/>
      <dgm:spPr/>
      <dgm:t>
        <a:bodyPr/>
        <a:lstStyle/>
        <a:p>
          <a:r>
            <a:rPr lang="pt-PT" dirty="0"/>
            <a:t>Tribunal</a:t>
          </a:r>
        </a:p>
      </dgm:t>
    </dgm:pt>
    <dgm:pt modelId="{A66FDFC0-6D16-4DD6-98C8-29F8AEF8F4CA}" type="parTrans" cxnId="{04192292-C89F-4D48-8DD7-FB01C4BE1EB4}">
      <dgm:prSet/>
      <dgm:spPr/>
      <dgm:t>
        <a:bodyPr/>
        <a:lstStyle/>
        <a:p>
          <a:endParaRPr lang="en-GB"/>
        </a:p>
      </dgm:t>
    </dgm:pt>
    <dgm:pt modelId="{8C87C095-02EA-42BE-9394-5DF2692F7F21}" type="sibTrans" cxnId="{04192292-C89F-4D48-8DD7-FB01C4BE1EB4}">
      <dgm:prSet/>
      <dgm:spPr/>
      <dgm:t>
        <a:bodyPr/>
        <a:lstStyle/>
        <a:p>
          <a:endParaRPr lang="en-GB"/>
        </a:p>
      </dgm:t>
    </dgm:pt>
    <dgm:pt modelId="{3252F450-8240-4917-B119-144A08BE229A}">
      <dgm:prSet phldrT="[Text]" custT="1"/>
      <dgm:spPr/>
      <dgm:t>
        <a:bodyPr/>
        <a:lstStyle/>
        <a:p>
          <a:r>
            <a:rPr lang="pt-PT" sz="1400" dirty="0"/>
            <a:t>Juiz de instrução </a:t>
          </a:r>
        </a:p>
      </dgm:t>
    </dgm:pt>
    <dgm:pt modelId="{1A2AEAF1-B9D2-424A-8D47-9B457536792F}" type="parTrans" cxnId="{7624529B-E6C5-438C-89CD-2810B3EF84E3}">
      <dgm:prSet/>
      <dgm:spPr/>
      <dgm:t>
        <a:bodyPr/>
        <a:lstStyle/>
        <a:p>
          <a:endParaRPr lang="en-GB"/>
        </a:p>
      </dgm:t>
    </dgm:pt>
    <dgm:pt modelId="{A3273DCF-25D8-40EE-9F00-79853BAB7E64}" type="sibTrans" cxnId="{7624529B-E6C5-438C-89CD-2810B3EF84E3}">
      <dgm:prSet/>
      <dgm:spPr/>
      <dgm:t>
        <a:bodyPr/>
        <a:lstStyle/>
        <a:p>
          <a:endParaRPr lang="en-GB"/>
        </a:p>
      </dgm:t>
    </dgm:pt>
    <dgm:pt modelId="{B1ED9FE3-0FDE-490A-95F0-24B8C8680FB0}" type="pres">
      <dgm:prSet presAssocID="{BC2DC94A-F46E-4809-A556-37C0BBA5106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2AC7FB11-42FD-4827-AB09-EA1A48F64086}" type="pres">
      <dgm:prSet presAssocID="{D43B8C40-B09F-496C-A11E-9AB196DE8852}" presName="singleCycle" presStyleCnt="0"/>
      <dgm:spPr/>
    </dgm:pt>
    <dgm:pt modelId="{8E69E85C-938C-4ED1-9ABD-8A0A2496C4D9}" type="pres">
      <dgm:prSet presAssocID="{D43B8C40-B09F-496C-A11E-9AB196DE8852}" presName="singleCenter" presStyleLbl="node1" presStyleIdx="0" presStyleCnt="4">
        <dgm:presLayoutVars>
          <dgm:chMax val="7"/>
          <dgm:chPref val="7"/>
        </dgm:presLayoutVars>
      </dgm:prSet>
      <dgm:spPr/>
    </dgm:pt>
    <dgm:pt modelId="{D12E1021-53A6-485E-9233-4EDE67BEC917}" type="pres">
      <dgm:prSet presAssocID="{395D9510-08EA-432D-9A00-9294E0BDBA2B}" presName="Name56" presStyleLbl="parChTrans1D2" presStyleIdx="0" presStyleCnt="3"/>
      <dgm:spPr/>
    </dgm:pt>
    <dgm:pt modelId="{5D1F438F-1B8F-4D2A-A343-2D8B40A9494D}" type="pres">
      <dgm:prSet presAssocID="{9CF39C4A-30CA-42B0-8F51-75EF260277FC}" presName="text0" presStyleLbl="node1" presStyleIdx="1" presStyleCnt="4">
        <dgm:presLayoutVars>
          <dgm:bulletEnabled val="1"/>
        </dgm:presLayoutVars>
      </dgm:prSet>
      <dgm:spPr/>
    </dgm:pt>
    <dgm:pt modelId="{3778DF30-23E2-4C7D-A959-3BE0EC75CBBD}" type="pres">
      <dgm:prSet presAssocID="{A66FDFC0-6D16-4DD6-98C8-29F8AEF8F4CA}" presName="Name56" presStyleLbl="parChTrans1D2" presStyleIdx="1" presStyleCnt="3"/>
      <dgm:spPr/>
    </dgm:pt>
    <dgm:pt modelId="{6963355E-90FB-4F2F-8A04-33DF3325C0FF}" type="pres">
      <dgm:prSet presAssocID="{9FFE1DC2-7997-45EF-B054-D9C101A58696}" presName="text0" presStyleLbl="node1" presStyleIdx="2" presStyleCnt="4">
        <dgm:presLayoutVars>
          <dgm:bulletEnabled val="1"/>
        </dgm:presLayoutVars>
      </dgm:prSet>
      <dgm:spPr/>
    </dgm:pt>
    <dgm:pt modelId="{F950A281-5A65-4A2C-946C-1B2B20A221D8}" type="pres">
      <dgm:prSet presAssocID="{1A2AEAF1-B9D2-424A-8D47-9B457536792F}" presName="Name56" presStyleLbl="parChTrans1D2" presStyleIdx="2" presStyleCnt="3"/>
      <dgm:spPr/>
    </dgm:pt>
    <dgm:pt modelId="{DD254159-A8A1-4609-AFBB-38BCC8794B5D}" type="pres">
      <dgm:prSet presAssocID="{3252F450-8240-4917-B119-144A08BE229A}" presName="text0" presStyleLbl="node1" presStyleIdx="3" presStyleCnt="4">
        <dgm:presLayoutVars>
          <dgm:bulletEnabled val="1"/>
        </dgm:presLayoutVars>
      </dgm:prSet>
      <dgm:spPr/>
    </dgm:pt>
  </dgm:ptLst>
  <dgm:cxnLst>
    <dgm:cxn modelId="{7093F91C-F25A-4713-9450-D289C85C689F}" type="presOf" srcId="{D43B8C40-B09F-496C-A11E-9AB196DE8852}" destId="{8E69E85C-938C-4ED1-9ABD-8A0A2496C4D9}" srcOrd="0" destOrd="0" presId="urn:microsoft.com/office/officeart/2008/layout/RadialCluster"/>
    <dgm:cxn modelId="{046FE429-3AF9-438D-B236-1C9F2842FA52}" type="presOf" srcId="{3252F450-8240-4917-B119-144A08BE229A}" destId="{DD254159-A8A1-4609-AFBB-38BCC8794B5D}" srcOrd="0" destOrd="0" presId="urn:microsoft.com/office/officeart/2008/layout/RadialCluster"/>
    <dgm:cxn modelId="{C0C7F667-BCAF-4C4C-BBD1-69861C3A6D6B}" srcId="{BC2DC94A-F46E-4809-A556-37C0BBA51067}" destId="{D43B8C40-B09F-496C-A11E-9AB196DE8852}" srcOrd="0" destOrd="0" parTransId="{DFF318B4-6623-4B79-8021-B55DDC5F5913}" sibTransId="{83AE1716-A533-4BAD-90D0-041F7CD5EEA4}"/>
    <dgm:cxn modelId="{6E0ED378-CCD5-46CD-9201-E4F681A017BC}" type="presOf" srcId="{9FFE1DC2-7997-45EF-B054-D9C101A58696}" destId="{6963355E-90FB-4F2F-8A04-33DF3325C0FF}" srcOrd="0" destOrd="0" presId="urn:microsoft.com/office/officeart/2008/layout/RadialCluster"/>
    <dgm:cxn modelId="{632DD17B-FF0E-4ACC-9442-2AC4AD8C48A7}" type="presOf" srcId="{A66FDFC0-6D16-4DD6-98C8-29F8AEF8F4CA}" destId="{3778DF30-23E2-4C7D-A959-3BE0EC75CBBD}" srcOrd="0" destOrd="0" presId="urn:microsoft.com/office/officeart/2008/layout/RadialCluster"/>
    <dgm:cxn modelId="{04192292-C89F-4D48-8DD7-FB01C4BE1EB4}" srcId="{D43B8C40-B09F-496C-A11E-9AB196DE8852}" destId="{9FFE1DC2-7997-45EF-B054-D9C101A58696}" srcOrd="1" destOrd="0" parTransId="{A66FDFC0-6D16-4DD6-98C8-29F8AEF8F4CA}" sibTransId="{8C87C095-02EA-42BE-9394-5DF2692F7F21}"/>
    <dgm:cxn modelId="{7624529B-E6C5-438C-89CD-2810B3EF84E3}" srcId="{D43B8C40-B09F-496C-A11E-9AB196DE8852}" destId="{3252F450-8240-4917-B119-144A08BE229A}" srcOrd="2" destOrd="0" parTransId="{1A2AEAF1-B9D2-424A-8D47-9B457536792F}" sibTransId="{A3273DCF-25D8-40EE-9F00-79853BAB7E64}"/>
    <dgm:cxn modelId="{C1B80BB4-F9BB-4D8B-826E-9C22386A69BD}" srcId="{D43B8C40-B09F-496C-A11E-9AB196DE8852}" destId="{9CF39C4A-30CA-42B0-8F51-75EF260277FC}" srcOrd="0" destOrd="0" parTransId="{395D9510-08EA-432D-9A00-9294E0BDBA2B}" sibTransId="{DB59FA91-CE6B-4BFC-93A0-B654BED5A30B}"/>
    <dgm:cxn modelId="{0B3C9FB8-EF2B-483E-A55C-373BD058998C}" type="presOf" srcId="{BC2DC94A-F46E-4809-A556-37C0BBA51067}" destId="{B1ED9FE3-0FDE-490A-95F0-24B8C8680FB0}" srcOrd="0" destOrd="0" presId="urn:microsoft.com/office/officeart/2008/layout/RadialCluster"/>
    <dgm:cxn modelId="{E67C86BE-7ADC-461D-AE53-B0F1B8853306}" type="presOf" srcId="{9CF39C4A-30CA-42B0-8F51-75EF260277FC}" destId="{5D1F438F-1B8F-4D2A-A343-2D8B40A9494D}" srcOrd="0" destOrd="0" presId="urn:microsoft.com/office/officeart/2008/layout/RadialCluster"/>
    <dgm:cxn modelId="{9BBF65CB-8998-4CBF-8F1B-891ABDBF50D0}" type="presOf" srcId="{395D9510-08EA-432D-9A00-9294E0BDBA2B}" destId="{D12E1021-53A6-485E-9233-4EDE67BEC917}" srcOrd="0" destOrd="0" presId="urn:microsoft.com/office/officeart/2008/layout/RadialCluster"/>
    <dgm:cxn modelId="{A686AECC-8786-4472-9AD8-2139E086FA02}" type="presOf" srcId="{1A2AEAF1-B9D2-424A-8D47-9B457536792F}" destId="{F950A281-5A65-4A2C-946C-1B2B20A221D8}" srcOrd="0" destOrd="0" presId="urn:microsoft.com/office/officeart/2008/layout/RadialCluster"/>
    <dgm:cxn modelId="{31748BB1-8708-47FA-A645-17A091426605}" type="presParOf" srcId="{B1ED9FE3-0FDE-490A-95F0-24B8C8680FB0}" destId="{2AC7FB11-42FD-4827-AB09-EA1A48F64086}" srcOrd="0" destOrd="0" presId="urn:microsoft.com/office/officeart/2008/layout/RadialCluster"/>
    <dgm:cxn modelId="{72B74CF8-6F50-4941-B13D-654AED60B684}" type="presParOf" srcId="{2AC7FB11-42FD-4827-AB09-EA1A48F64086}" destId="{8E69E85C-938C-4ED1-9ABD-8A0A2496C4D9}" srcOrd="0" destOrd="0" presId="urn:microsoft.com/office/officeart/2008/layout/RadialCluster"/>
    <dgm:cxn modelId="{68C67879-7295-4E0C-84FB-524FCB6D5773}" type="presParOf" srcId="{2AC7FB11-42FD-4827-AB09-EA1A48F64086}" destId="{D12E1021-53A6-485E-9233-4EDE67BEC917}" srcOrd="1" destOrd="0" presId="urn:microsoft.com/office/officeart/2008/layout/RadialCluster"/>
    <dgm:cxn modelId="{95C4EA79-64BF-4B53-BE1D-009496AB48A6}" type="presParOf" srcId="{2AC7FB11-42FD-4827-AB09-EA1A48F64086}" destId="{5D1F438F-1B8F-4D2A-A343-2D8B40A9494D}" srcOrd="2" destOrd="0" presId="urn:microsoft.com/office/officeart/2008/layout/RadialCluster"/>
    <dgm:cxn modelId="{B66EF75B-1464-4875-828D-7B5C4035A201}" type="presParOf" srcId="{2AC7FB11-42FD-4827-AB09-EA1A48F64086}" destId="{3778DF30-23E2-4C7D-A959-3BE0EC75CBBD}" srcOrd="3" destOrd="0" presId="urn:microsoft.com/office/officeart/2008/layout/RadialCluster"/>
    <dgm:cxn modelId="{EFED9834-C940-42D7-BC2B-91AC53921B2C}" type="presParOf" srcId="{2AC7FB11-42FD-4827-AB09-EA1A48F64086}" destId="{6963355E-90FB-4F2F-8A04-33DF3325C0FF}" srcOrd="4" destOrd="0" presId="urn:microsoft.com/office/officeart/2008/layout/RadialCluster"/>
    <dgm:cxn modelId="{FFD364FA-5031-4E16-9889-02636AD40446}" type="presParOf" srcId="{2AC7FB11-42FD-4827-AB09-EA1A48F64086}" destId="{F950A281-5A65-4A2C-946C-1B2B20A221D8}" srcOrd="5" destOrd="0" presId="urn:microsoft.com/office/officeart/2008/layout/RadialCluster"/>
    <dgm:cxn modelId="{8F86025F-089A-4CA7-9B3B-9BA9CDAFE632}" type="presParOf" srcId="{2AC7FB11-42FD-4827-AB09-EA1A48F64086}" destId="{DD254159-A8A1-4609-AFBB-38BCC8794B5D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A60466-050F-4FAB-81C9-333DBBDA5025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A452A7C-B6BC-4B77-9442-DD3FF081B7B6}">
      <dgm:prSet phldrT="[Text]"/>
      <dgm:spPr/>
      <dgm:t>
        <a:bodyPr/>
        <a:lstStyle/>
        <a:p>
          <a:r>
            <a:rPr lang="pt-PT" b="1" dirty="0">
              <a:cs typeface="Arial" panose="020B0604020202020204" pitchFamily="34" charset="0"/>
            </a:rPr>
            <a:t>Passo 1</a:t>
          </a:r>
          <a:r>
            <a:rPr lang="pt-PT" i="1" dirty="0">
              <a:cs typeface="Arial" panose="020B0604020202020204" pitchFamily="34" charset="0"/>
            </a:rPr>
            <a:t>: O elemento internacional é reconhecido </a:t>
          </a:r>
        </a:p>
      </dgm:t>
    </dgm:pt>
    <dgm:pt modelId="{C35F6F9B-CEE8-4F6E-9B73-59011540D1B5}" type="parTrans" cxnId="{D167D995-3DCE-4A2E-926F-7EB79E16C602}">
      <dgm:prSet/>
      <dgm:spPr/>
      <dgm:t>
        <a:bodyPr/>
        <a:lstStyle/>
        <a:p>
          <a:endParaRPr lang="en-GB"/>
        </a:p>
      </dgm:t>
    </dgm:pt>
    <dgm:pt modelId="{CCF26C20-3D67-4A0F-A86B-F7ECF91E0B57}" type="sibTrans" cxnId="{D167D995-3DCE-4A2E-926F-7EB79E16C602}">
      <dgm:prSet/>
      <dgm:spPr/>
      <dgm:t>
        <a:bodyPr/>
        <a:lstStyle/>
        <a:p>
          <a:endParaRPr lang="en-GB" dirty="0"/>
        </a:p>
      </dgm:t>
    </dgm:pt>
    <dgm:pt modelId="{D2C43026-6EBC-40E9-8051-6F477BFA81E0}">
      <dgm:prSet phldrT="[Text]"/>
      <dgm:spPr/>
      <dgm:t>
        <a:bodyPr/>
        <a:lstStyle/>
        <a:p>
          <a:r>
            <a:rPr lang="pt-PT" b="1" dirty="0">
              <a:cs typeface="Arial" panose="020B0604020202020204" pitchFamily="34" charset="0"/>
            </a:rPr>
            <a:t>Passo 2</a:t>
          </a:r>
          <a:r>
            <a:rPr lang="pt-PT" i="1" dirty="0">
              <a:cs typeface="Arial" panose="020B0604020202020204" pitchFamily="34" charset="0"/>
            </a:rPr>
            <a:t>: A autoridade local competente determina o conjunto de factos que deve ser clarificado ou os elementos de prova a recolher</a:t>
          </a:r>
        </a:p>
      </dgm:t>
    </dgm:pt>
    <dgm:pt modelId="{8A83E9BE-7D26-42C3-A7D7-80062A26D9CB}" type="parTrans" cxnId="{B6C8DED4-5745-42CD-8C5F-F492B04A876E}">
      <dgm:prSet/>
      <dgm:spPr/>
      <dgm:t>
        <a:bodyPr/>
        <a:lstStyle/>
        <a:p>
          <a:endParaRPr lang="en-GB"/>
        </a:p>
      </dgm:t>
    </dgm:pt>
    <dgm:pt modelId="{6251F902-B282-4E45-A2C3-054B87D1F06C}" type="sibTrans" cxnId="{B6C8DED4-5745-42CD-8C5F-F492B04A876E}">
      <dgm:prSet/>
      <dgm:spPr/>
      <dgm:t>
        <a:bodyPr/>
        <a:lstStyle/>
        <a:p>
          <a:endParaRPr lang="en-GB" dirty="0"/>
        </a:p>
      </dgm:t>
    </dgm:pt>
    <dgm:pt modelId="{03E8CFDF-6B2F-4591-AC43-5F25F37959DB}">
      <dgm:prSet phldrT="[Text]"/>
      <dgm:spPr/>
      <dgm:t>
        <a:bodyPr/>
        <a:lstStyle/>
        <a:p>
          <a:r>
            <a:rPr lang="pt-PT" b="1" dirty="0">
              <a:cs typeface="Arial" panose="020B0604020202020204" pitchFamily="34" charset="0"/>
            </a:rPr>
            <a:t>Passo 3</a:t>
          </a:r>
          <a:r>
            <a:rPr lang="pt-PT" i="1" dirty="0">
              <a:cs typeface="Arial" panose="020B0604020202020204" pitchFamily="34" charset="0"/>
            </a:rPr>
            <a:t>: A autoridade local decide qual o nível de cooperação necessário</a:t>
          </a:r>
        </a:p>
      </dgm:t>
    </dgm:pt>
    <dgm:pt modelId="{39F0876A-2049-474F-8153-AE12B207D4ED}" type="parTrans" cxnId="{15AA90C9-195B-4202-8FAE-37CDF42DC54A}">
      <dgm:prSet/>
      <dgm:spPr/>
      <dgm:t>
        <a:bodyPr/>
        <a:lstStyle/>
        <a:p>
          <a:endParaRPr lang="en-GB"/>
        </a:p>
      </dgm:t>
    </dgm:pt>
    <dgm:pt modelId="{7130FFAE-23E2-42AB-8DF9-3E3B606EA1F1}" type="sibTrans" cxnId="{15AA90C9-195B-4202-8FAE-37CDF42DC54A}">
      <dgm:prSet/>
      <dgm:spPr/>
      <dgm:t>
        <a:bodyPr/>
        <a:lstStyle/>
        <a:p>
          <a:endParaRPr lang="en-GB" dirty="0"/>
        </a:p>
      </dgm:t>
    </dgm:pt>
    <dgm:pt modelId="{D67B9855-30CA-4B69-8E89-B58AECE74B0D}">
      <dgm:prSet phldrT="[Text]"/>
      <dgm:spPr/>
      <dgm:t>
        <a:bodyPr/>
        <a:lstStyle/>
        <a:p>
          <a:r>
            <a:rPr lang="pt-PT" b="1" dirty="0"/>
            <a:t>Passo 4</a:t>
          </a:r>
          <a:r>
            <a:rPr lang="pt-PT" dirty="0"/>
            <a:t>: </a:t>
          </a:r>
          <a:r>
            <a:rPr lang="pt-PT" i="1" dirty="0"/>
            <a:t>A autoridade local dá início ao procedimento de assistência de acordo com o quadro jurídico da AJM (variações)</a:t>
          </a:r>
        </a:p>
      </dgm:t>
    </dgm:pt>
    <dgm:pt modelId="{9C586F1F-E9FD-488C-8FEB-A374116A82DF}" type="parTrans" cxnId="{7B22C53D-BCA7-4B64-A8D4-5E2A88CB7168}">
      <dgm:prSet/>
      <dgm:spPr/>
      <dgm:t>
        <a:bodyPr/>
        <a:lstStyle/>
        <a:p>
          <a:endParaRPr lang="en-GB"/>
        </a:p>
      </dgm:t>
    </dgm:pt>
    <dgm:pt modelId="{18CA57ED-17E1-4ED1-A65C-E613A28F23AE}" type="sibTrans" cxnId="{7B22C53D-BCA7-4B64-A8D4-5E2A88CB7168}">
      <dgm:prSet/>
      <dgm:spPr/>
      <dgm:t>
        <a:bodyPr/>
        <a:lstStyle/>
        <a:p>
          <a:endParaRPr lang="en-GB" dirty="0"/>
        </a:p>
      </dgm:t>
    </dgm:pt>
    <dgm:pt modelId="{CFE6A816-EE38-4556-B48D-B6B53EABA66F}">
      <dgm:prSet phldrT="[Text]"/>
      <dgm:spPr/>
      <dgm:t>
        <a:bodyPr/>
        <a:lstStyle/>
        <a:p>
          <a:r>
            <a:rPr lang="pt-PT" b="1" dirty="0">
              <a:cs typeface="Arial" panose="020B0604020202020204" pitchFamily="34" charset="0"/>
            </a:rPr>
            <a:t>Passo 5</a:t>
          </a:r>
          <a:r>
            <a:rPr lang="pt-PT" dirty="0"/>
            <a:t>:</a:t>
          </a:r>
          <a:r>
            <a:rPr lang="pt-PT" b="1" dirty="0">
              <a:cs typeface="Arial" panose="020B0604020202020204" pitchFamily="34" charset="0"/>
            </a:rPr>
            <a:t> </a:t>
          </a:r>
          <a:r>
            <a:rPr lang="pt-PT" i="1" dirty="0">
              <a:cs typeface="Arial" panose="020B0604020202020204" pitchFamily="34" charset="0"/>
            </a:rPr>
            <a:t>Envio da carta de pedido de assistência jurídica mútua </a:t>
          </a:r>
        </a:p>
      </dgm:t>
    </dgm:pt>
    <dgm:pt modelId="{E6842191-924E-4C4C-9023-A5ED02B7E9CA}" type="parTrans" cxnId="{9D44E23F-A6E8-4EE7-8134-ABCCAC3C9D49}">
      <dgm:prSet/>
      <dgm:spPr/>
      <dgm:t>
        <a:bodyPr/>
        <a:lstStyle/>
        <a:p>
          <a:endParaRPr lang="en-GB"/>
        </a:p>
      </dgm:t>
    </dgm:pt>
    <dgm:pt modelId="{05AD4850-8D2E-4CE7-9484-0E4CE0FFDC16}" type="sibTrans" cxnId="{9D44E23F-A6E8-4EE7-8134-ABCCAC3C9D49}">
      <dgm:prSet/>
      <dgm:spPr/>
      <dgm:t>
        <a:bodyPr/>
        <a:lstStyle/>
        <a:p>
          <a:endParaRPr lang="en-GB"/>
        </a:p>
      </dgm:t>
    </dgm:pt>
    <dgm:pt modelId="{D49D3713-8B36-49A1-A871-289F50659A31}" type="pres">
      <dgm:prSet presAssocID="{F7A60466-050F-4FAB-81C9-333DBBDA5025}" presName="outerComposite" presStyleCnt="0">
        <dgm:presLayoutVars>
          <dgm:chMax val="5"/>
          <dgm:dir/>
          <dgm:resizeHandles val="exact"/>
        </dgm:presLayoutVars>
      </dgm:prSet>
      <dgm:spPr/>
    </dgm:pt>
    <dgm:pt modelId="{7F16E418-AF09-4F21-96C0-C435EDA75404}" type="pres">
      <dgm:prSet presAssocID="{F7A60466-050F-4FAB-81C9-333DBBDA5025}" presName="dummyMaxCanvas" presStyleCnt="0">
        <dgm:presLayoutVars/>
      </dgm:prSet>
      <dgm:spPr/>
    </dgm:pt>
    <dgm:pt modelId="{B11FE610-347E-4DC6-963D-5A8D93D8B534}" type="pres">
      <dgm:prSet presAssocID="{F7A60466-050F-4FAB-81C9-333DBBDA5025}" presName="FiveNodes_1" presStyleLbl="node1" presStyleIdx="0" presStyleCnt="5">
        <dgm:presLayoutVars>
          <dgm:bulletEnabled val="1"/>
        </dgm:presLayoutVars>
      </dgm:prSet>
      <dgm:spPr/>
    </dgm:pt>
    <dgm:pt modelId="{5E518954-471A-4A0A-8052-11BC5FD08113}" type="pres">
      <dgm:prSet presAssocID="{F7A60466-050F-4FAB-81C9-333DBBDA5025}" presName="FiveNodes_2" presStyleLbl="node1" presStyleIdx="1" presStyleCnt="5">
        <dgm:presLayoutVars>
          <dgm:bulletEnabled val="1"/>
        </dgm:presLayoutVars>
      </dgm:prSet>
      <dgm:spPr/>
    </dgm:pt>
    <dgm:pt modelId="{FA0C563D-4AC4-49D4-8B82-2B3DA636C5B8}" type="pres">
      <dgm:prSet presAssocID="{F7A60466-050F-4FAB-81C9-333DBBDA5025}" presName="FiveNodes_3" presStyleLbl="node1" presStyleIdx="2" presStyleCnt="5">
        <dgm:presLayoutVars>
          <dgm:bulletEnabled val="1"/>
        </dgm:presLayoutVars>
      </dgm:prSet>
      <dgm:spPr/>
    </dgm:pt>
    <dgm:pt modelId="{872E5D92-8A5B-4F0B-A582-AD2EC26DE1F1}" type="pres">
      <dgm:prSet presAssocID="{F7A60466-050F-4FAB-81C9-333DBBDA5025}" presName="FiveNodes_4" presStyleLbl="node1" presStyleIdx="3" presStyleCnt="5">
        <dgm:presLayoutVars>
          <dgm:bulletEnabled val="1"/>
        </dgm:presLayoutVars>
      </dgm:prSet>
      <dgm:spPr/>
    </dgm:pt>
    <dgm:pt modelId="{1570E3C4-0EB5-4850-977D-D7BF7804F5C5}" type="pres">
      <dgm:prSet presAssocID="{F7A60466-050F-4FAB-81C9-333DBBDA5025}" presName="FiveNodes_5" presStyleLbl="node1" presStyleIdx="4" presStyleCnt="5">
        <dgm:presLayoutVars>
          <dgm:bulletEnabled val="1"/>
        </dgm:presLayoutVars>
      </dgm:prSet>
      <dgm:spPr/>
    </dgm:pt>
    <dgm:pt modelId="{9D632434-7AD9-454C-A5B8-907A8A8AE164}" type="pres">
      <dgm:prSet presAssocID="{F7A60466-050F-4FAB-81C9-333DBBDA5025}" presName="FiveConn_1-2" presStyleLbl="fgAccFollowNode1" presStyleIdx="0" presStyleCnt="4">
        <dgm:presLayoutVars>
          <dgm:bulletEnabled val="1"/>
        </dgm:presLayoutVars>
      </dgm:prSet>
      <dgm:spPr/>
    </dgm:pt>
    <dgm:pt modelId="{E307F77B-0ACB-4F07-895E-E85A60F4A63D}" type="pres">
      <dgm:prSet presAssocID="{F7A60466-050F-4FAB-81C9-333DBBDA5025}" presName="FiveConn_2-3" presStyleLbl="fgAccFollowNode1" presStyleIdx="1" presStyleCnt="4">
        <dgm:presLayoutVars>
          <dgm:bulletEnabled val="1"/>
        </dgm:presLayoutVars>
      </dgm:prSet>
      <dgm:spPr/>
    </dgm:pt>
    <dgm:pt modelId="{AE8D6596-348E-4ED8-990E-2F72A02FE46C}" type="pres">
      <dgm:prSet presAssocID="{F7A60466-050F-4FAB-81C9-333DBBDA5025}" presName="FiveConn_3-4" presStyleLbl="fgAccFollowNode1" presStyleIdx="2" presStyleCnt="4">
        <dgm:presLayoutVars>
          <dgm:bulletEnabled val="1"/>
        </dgm:presLayoutVars>
      </dgm:prSet>
      <dgm:spPr/>
    </dgm:pt>
    <dgm:pt modelId="{49D1460C-DD90-4744-A72E-5022D2D8FCAD}" type="pres">
      <dgm:prSet presAssocID="{F7A60466-050F-4FAB-81C9-333DBBDA5025}" presName="FiveConn_4-5" presStyleLbl="fgAccFollowNode1" presStyleIdx="3" presStyleCnt="4">
        <dgm:presLayoutVars>
          <dgm:bulletEnabled val="1"/>
        </dgm:presLayoutVars>
      </dgm:prSet>
      <dgm:spPr/>
    </dgm:pt>
    <dgm:pt modelId="{3E52C829-E91D-421E-9F26-EF40DA920C07}" type="pres">
      <dgm:prSet presAssocID="{F7A60466-050F-4FAB-81C9-333DBBDA5025}" presName="FiveNodes_1_text" presStyleLbl="node1" presStyleIdx="4" presStyleCnt="5">
        <dgm:presLayoutVars>
          <dgm:bulletEnabled val="1"/>
        </dgm:presLayoutVars>
      </dgm:prSet>
      <dgm:spPr/>
    </dgm:pt>
    <dgm:pt modelId="{FEB94570-78AE-4C71-AD3D-B3E2E41E4F95}" type="pres">
      <dgm:prSet presAssocID="{F7A60466-050F-4FAB-81C9-333DBBDA5025}" presName="FiveNodes_2_text" presStyleLbl="node1" presStyleIdx="4" presStyleCnt="5">
        <dgm:presLayoutVars>
          <dgm:bulletEnabled val="1"/>
        </dgm:presLayoutVars>
      </dgm:prSet>
      <dgm:spPr/>
    </dgm:pt>
    <dgm:pt modelId="{F57F605C-A428-4198-89A0-9FEF5A61E9FC}" type="pres">
      <dgm:prSet presAssocID="{F7A60466-050F-4FAB-81C9-333DBBDA5025}" presName="FiveNodes_3_text" presStyleLbl="node1" presStyleIdx="4" presStyleCnt="5">
        <dgm:presLayoutVars>
          <dgm:bulletEnabled val="1"/>
        </dgm:presLayoutVars>
      </dgm:prSet>
      <dgm:spPr/>
    </dgm:pt>
    <dgm:pt modelId="{B7D7EC88-358D-4DCE-9AA7-72C1BE8FC72D}" type="pres">
      <dgm:prSet presAssocID="{F7A60466-050F-4FAB-81C9-333DBBDA5025}" presName="FiveNodes_4_text" presStyleLbl="node1" presStyleIdx="4" presStyleCnt="5">
        <dgm:presLayoutVars>
          <dgm:bulletEnabled val="1"/>
        </dgm:presLayoutVars>
      </dgm:prSet>
      <dgm:spPr/>
    </dgm:pt>
    <dgm:pt modelId="{B62D2397-C7EE-4451-8AAC-B4015EDF65D9}" type="pres">
      <dgm:prSet presAssocID="{F7A60466-050F-4FAB-81C9-333DBBDA5025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6D950F09-7D21-4A97-97CD-834693987D10}" type="presOf" srcId="{D2C43026-6EBC-40E9-8051-6F477BFA81E0}" destId="{FEB94570-78AE-4C71-AD3D-B3E2E41E4F95}" srcOrd="1" destOrd="0" presId="urn:microsoft.com/office/officeart/2005/8/layout/vProcess5"/>
    <dgm:cxn modelId="{A3862F15-0F0A-4848-9F45-0F15FB3CE876}" type="presOf" srcId="{CFE6A816-EE38-4556-B48D-B6B53EABA66F}" destId="{B62D2397-C7EE-4451-8AAC-B4015EDF65D9}" srcOrd="1" destOrd="0" presId="urn:microsoft.com/office/officeart/2005/8/layout/vProcess5"/>
    <dgm:cxn modelId="{CBA9C324-6B90-4AEE-AF8B-FDBF3E02A060}" type="presOf" srcId="{03E8CFDF-6B2F-4591-AC43-5F25F37959DB}" destId="{F57F605C-A428-4198-89A0-9FEF5A61E9FC}" srcOrd="1" destOrd="0" presId="urn:microsoft.com/office/officeart/2005/8/layout/vProcess5"/>
    <dgm:cxn modelId="{76D0543C-A545-4634-B480-34F3B85BA76D}" type="presOf" srcId="{F7A60466-050F-4FAB-81C9-333DBBDA5025}" destId="{D49D3713-8B36-49A1-A871-289F50659A31}" srcOrd="0" destOrd="0" presId="urn:microsoft.com/office/officeart/2005/8/layout/vProcess5"/>
    <dgm:cxn modelId="{7B22C53D-BCA7-4B64-A8D4-5E2A88CB7168}" srcId="{F7A60466-050F-4FAB-81C9-333DBBDA5025}" destId="{D67B9855-30CA-4B69-8E89-B58AECE74B0D}" srcOrd="3" destOrd="0" parTransId="{9C586F1F-E9FD-488C-8FEB-A374116A82DF}" sibTransId="{18CA57ED-17E1-4ED1-A65C-E613A28F23AE}"/>
    <dgm:cxn modelId="{9D44E23F-A6E8-4EE7-8134-ABCCAC3C9D49}" srcId="{F7A60466-050F-4FAB-81C9-333DBBDA5025}" destId="{CFE6A816-EE38-4556-B48D-B6B53EABA66F}" srcOrd="4" destOrd="0" parTransId="{E6842191-924E-4C4C-9023-A5ED02B7E9CA}" sibTransId="{05AD4850-8D2E-4CE7-9484-0E4CE0FFDC16}"/>
    <dgm:cxn modelId="{6A26605C-4C3B-4316-8104-B60FD34739E6}" type="presOf" srcId="{6251F902-B282-4E45-A2C3-054B87D1F06C}" destId="{E307F77B-0ACB-4F07-895E-E85A60F4A63D}" srcOrd="0" destOrd="0" presId="urn:microsoft.com/office/officeart/2005/8/layout/vProcess5"/>
    <dgm:cxn modelId="{DD231A79-9AFB-401D-9415-3D12B78FBBF7}" type="presOf" srcId="{03E8CFDF-6B2F-4591-AC43-5F25F37959DB}" destId="{FA0C563D-4AC4-49D4-8B82-2B3DA636C5B8}" srcOrd="0" destOrd="0" presId="urn:microsoft.com/office/officeart/2005/8/layout/vProcess5"/>
    <dgm:cxn modelId="{4873BF82-82B3-4F68-97AD-E7CFDEA6E2F1}" type="presOf" srcId="{CFE6A816-EE38-4556-B48D-B6B53EABA66F}" destId="{1570E3C4-0EB5-4850-977D-D7BF7804F5C5}" srcOrd="0" destOrd="0" presId="urn:microsoft.com/office/officeart/2005/8/layout/vProcess5"/>
    <dgm:cxn modelId="{D167D995-3DCE-4A2E-926F-7EB79E16C602}" srcId="{F7A60466-050F-4FAB-81C9-333DBBDA5025}" destId="{7A452A7C-B6BC-4B77-9442-DD3FF081B7B6}" srcOrd="0" destOrd="0" parTransId="{C35F6F9B-CEE8-4F6E-9B73-59011540D1B5}" sibTransId="{CCF26C20-3D67-4A0F-A86B-F7ECF91E0B57}"/>
    <dgm:cxn modelId="{15AA90C9-195B-4202-8FAE-37CDF42DC54A}" srcId="{F7A60466-050F-4FAB-81C9-333DBBDA5025}" destId="{03E8CFDF-6B2F-4591-AC43-5F25F37959DB}" srcOrd="2" destOrd="0" parTransId="{39F0876A-2049-474F-8153-AE12B207D4ED}" sibTransId="{7130FFAE-23E2-42AB-8DF9-3E3B606EA1F1}"/>
    <dgm:cxn modelId="{B6C8DED4-5745-42CD-8C5F-F492B04A876E}" srcId="{F7A60466-050F-4FAB-81C9-333DBBDA5025}" destId="{D2C43026-6EBC-40E9-8051-6F477BFA81E0}" srcOrd="1" destOrd="0" parTransId="{8A83E9BE-7D26-42C3-A7D7-80062A26D9CB}" sibTransId="{6251F902-B282-4E45-A2C3-054B87D1F06C}"/>
    <dgm:cxn modelId="{ACF803DA-18C3-4E65-A3F4-A9065A887306}" type="presOf" srcId="{D67B9855-30CA-4B69-8E89-B58AECE74B0D}" destId="{B7D7EC88-358D-4DCE-9AA7-72C1BE8FC72D}" srcOrd="1" destOrd="0" presId="urn:microsoft.com/office/officeart/2005/8/layout/vProcess5"/>
    <dgm:cxn modelId="{39F636DC-E91E-4F85-A1B0-6B86147EC98F}" type="presOf" srcId="{7130FFAE-23E2-42AB-8DF9-3E3B606EA1F1}" destId="{AE8D6596-348E-4ED8-990E-2F72A02FE46C}" srcOrd="0" destOrd="0" presId="urn:microsoft.com/office/officeart/2005/8/layout/vProcess5"/>
    <dgm:cxn modelId="{3FF477DC-02D7-43AF-A031-AE65D76EFB84}" type="presOf" srcId="{7A452A7C-B6BC-4B77-9442-DD3FF081B7B6}" destId="{3E52C829-E91D-421E-9F26-EF40DA920C07}" srcOrd="1" destOrd="0" presId="urn:microsoft.com/office/officeart/2005/8/layout/vProcess5"/>
    <dgm:cxn modelId="{BE9135E3-24B2-4C84-8469-988D82CDE22D}" type="presOf" srcId="{D2C43026-6EBC-40E9-8051-6F477BFA81E0}" destId="{5E518954-471A-4A0A-8052-11BC5FD08113}" srcOrd="0" destOrd="0" presId="urn:microsoft.com/office/officeart/2005/8/layout/vProcess5"/>
    <dgm:cxn modelId="{8BDB7FE6-7A7C-4B90-8970-35008BF7D93A}" type="presOf" srcId="{CCF26C20-3D67-4A0F-A86B-F7ECF91E0B57}" destId="{9D632434-7AD9-454C-A5B8-907A8A8AE164}" srcOrd="0" destOrd="0" presId="urn:microsoft.com/office/officeart/2005/8/layout/vProcess5"/>
    <dgm:cxn modelId="{E3DC54EA-F92D-4456-B2E9-DE635B50BC83}" type="presOf" srcId="{18CA57ED-17E1-4ED1-A65C-E613A28F23AE}" destId="{49D1460C-DD90-4744-A72E-5022D2D8FCAD}" srcOrd="0" destOrd="0" presId="urn:microsoft.com/office/officeart/2005/8/layout/vProcess5"/>
    <dgm:cxn modelId="{54F087EF-7C3F-44DF-8827-905995F94191}" type="presOf" srcId="{D67B9855-30CA-4B69-8E89-B58AECE74B0D}" destId="{872E5D92-8A5B-4F0B-A582-AD2EC26DE1F1}" srcOrd="0" destOrd="0" presId="urn:microsoft.com/office/officeart/2005/8/layout/vProcess5"/>
    <dgm:cxn modelId="{E39A50FC-9F8A-4E3A-B016-188593E762ED}" type="presOf" srcId="{7A452A7C-B6BC-4B77-9442-DD3FF081B7B6}" destId="{B11FE610-347E-4DC6-963D-5A8D93D8B534}" srcOrd="0" destOrd="0" presId="urn:microsoft.com/office/officeart/2005/8/layout/vProcess5"/>
    <dgm:cxn modelId="{9D2D6E99-7E40-4499-8ECD-8FA7A348F51B}" type="presParOf" srcId="{D49D3713-8B36-49A1-A871-289F50659A31}" destId="{7F16E418-AF09-4F21-96C0-C435EDA75404}" srcOrd="0" destOrd="0" presId="urn:microsoft.com/office/officeart/2005/8/layout/vProcess5"/>
    <dgm:cxn modelId="{FC17CB6E-0240-4B35-85A6-5EF2323CCD5C}" type="presParOf" srcId="{D49D3713-8B36-49A1-A871-289F50659A31}" destId="{B11FE610-347E-4DC6-963D-5A8D93D8B534}" srcOrd="1" destOrd="0" presId="urn:microsoft.com/office/officeart/2005/8/layout/vProcess5"/>
    <dgm:cxn modelId="{05C71309-35F5-45F7-B98C-08D49DB47DCD}" type="presParOf" srcId="{D49D3713-8B36-49A1-A871-289F50659A31}" destId="{5E518954-471A-4A0A-8052-11BC5FD08113}" srcOrd="2" destOrd="0" presId="urn:microsoft.com/office/officeart/2005/8/layout/vProcess5"/>
    <dgm:cxn modelId="{88F81899-95A6-4DAE-AC6F-4FCC082B8248}" type="presParOf" srcId="{D49D3713-8B36-49A1-A871-289F50659A31}" destId="{FA0C563D-4AC4-49D4-8B82-2B3DA636C5B8}" srcOrd="3" destOrd="0" presId="urn:microsoft.com/office/officeart/2005/8/layout/vProcess5"/>
    <dgm:cxn modelId="{10B3898A-65C7-48B8-9496-6E147EFB7121}" type="presParOf" srcId="{D49D3713-8B36-49A1-A871-289F50659A31}" destId="{872E5D92-8A5B-4F0B-A582-AD2EC26DE1F1}" srcOrd="4" destOrd="0" presId="urn:microsoft.com/office/officeart/2005/8/layout/vProcess5"/>
    <dgm:cxn modelId="{2DB751CE-8376-44A1-B95C-6CF32841298F}" type="presParOf" srcId="{D49D3713-8B36-49A1-A871-289F50659A31}" destId="{1570E3C4-0EB5-4850-977D-D7BF7804F5C5}" srcOrd="5" destOrd="0" presId="urn:microsoft.com/office/officeart/2005/8/layout/vProcess5"/>
    <dgm:cxn modelId="{A6B19ED9-9181-4088-8836-168F4ED795F1}" type="presParOf" srcId="{D49D3713-8B36-49A1-A871-289F50659A31}" destId="{9D632434-7AD9-454C-A5B8-907A8A8AE164}" srcOrd="6" destOrd="0" presId="urn:microsoft.com/office/officeart/2005/8/layout/vProcess5"/>
    <dgm:cxn modelId="{6B4A13BA-F312-4C33-B196-4FD78C5385AD}" type="presParOf" srcId="{D49D3713-8B36-49A1-A871-289F50659A31}" destId="{E307F77B-0ACB-4F07-895E-E85A60F4A63D}" srcOrd="7" destOrd="0" presId="urn:microsoft.com/office/officeart/2005/8/layout/vProcess5"/>
    <dgm:cxn modelId="{4D59C5FA-F44C-4C35-96A6-74A16EB7087A}" type="presParOf" srcId="{D49D3713-8B36-49A1-A871-289F50659A31}" destId="{AE8D6596-348E-4ED8-990E-2F72A02FE46C}" srcOrd="8" destOrd="0" presId="urn:microsoft.com/office/officeart/2005/8/layout/vProcess5"/>
    <dgm:cxn modelId="{1432FF99-2C07-47EB-982C-DCB4EE2EEABA}" type="presParOf" srcId="{D49D3713-8B36-49A1-A871-289F50659A31}" destId="{49D1460C-DD90-4744-A72E-5022D2D8FCAD}" srcOrd="9" destOrd="0" presId="urn:microsoft.com/office/officeart/2005/8/layout/vProcess5"/>
    <dgm:cxn modelId="{1EC654F1-DF48-43BC-99D8-2C036B0109BC}" type="presParOf" srcId="{D49D3713-8B36-49A1-A871-289F50659A31}" destId="{3E52C829-E91D-421E-9F26-EF40DA920C07}" srcOrd="10" destOrd="0" presId="urn:microsoft.com/office/officeart/2005/8/layout/vProcess5"/>
    <dgm:cxn modelId="{0DE18D92-CE48-4FDC-9C6A-4D78A0DA080A}" type="presParOf" srcId="{D49D3713-8B36-49A1-A871-289F50659A31}" destId="{FEB94570-78AE-4C71-AD3D-B3E2E41E4F95}" srcOrd="11" destOrd="0" presId="urn:microsoft.com/office/officeart/2005/8/layout/vProcess5"/>
    <dgm:cxn modelId="{59E48D43-06E9-4423-AFC5-12974E01C5BD}" type="presParOf" srcId="{D49D3713-8B36-49A1-A871-289F50659A31}" destId="{F57F605C-A428-4198-89A0-9FEF5A61E9FC}" srcOrd="12" destOrd="0" presId="urn:microsoft.com/office/officeart/2005/8/layout/vProcess5"/>
    <dgm:cxn modelId="{5568F1AB-B8C7-4B04-8B45-A8A25B3FEC09}" type="presParOf" srcId="{D49D3713-8B36-49A1-A871-289F50659A31}" destId="{B7D7EC88-358D-4DCE-9AA7-72C1BE8FC72D}" srcOrd="13" destOrd="0" presId="urn:microsoft.com/office/officeart/2005/8/layout/vProcess5"/>
    <dgm:cxn modelId="{96689005-0AF1-40D5-93EB-45BF396723FE}" type="presParOf" srcId="{D49D3713-8B36-49A1-A871-289F50659A31}" destId="{B62D2397-C7EE-4451-8AAC-B4015EDF65D9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A60466-050F-4FAB-81C9-333DBBDA5025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A452A7C-B6BC-4B77-9442-DD3FF081B7B6}">
      <dgm:prSet phldrT="[Text]"/>
      <dgm:spPr/>
      <dgm:t>
        <a:bodyPr/>
        <a:lstStyle/>
        <a:p>
          <a:r>
            <a:rPr lang="pt-PT" b="1" dirty="0">
              <a:cs typeface="Arial" panose="020B0604020202020204" pitchFamily="34" charset="0"/>
            </a:rPr>
            <a:t>Passo 6</a:t>
          </a:r>
          <a:r>
            <a:rPr lang="pt-PT" dirty="0"/>
            <a:t>: </a:t>
          </a:r>
          <a:r>
            <a:rPr lang="pt-PT" i="1" dirty="0">
              <a:cs typeface="Arial" panose="020B0604020202020204" pitchFamily="34" charset="0"/>
            </a:rPr>
            <a:t>A carta de pedido de AJM é recebida pela autoridade central ou de execução do Estado requerido </a:t>
          </a:r>
        </a:p>
      </dgm:t>
    </dgm:pt>
    <dgm:pt modelId="{C35F6F9B-CEE8-4F6E-9B73-59011540D1B5}" type="parTrans" cxnId="{D167D995-3DCE-4A2E-926F-7EB79E16C602}">
      <dgm:prSet/>
      <dgm:spPr/>
      <dgm:t>
        <a:bodyPr/>
        <a:lstStyle/>
        <a:p>
          <a:endParaRPr lang="en-GB"/>
        </a:p>
      </dgm:t>
    </dgm:pt>
    <dgm:pt modelId="{CCF26C20-3D67-4A0F-A86B-F7ECF91E0B57}" type="sibTrans" cxnId="{D167D995-3DCE-4A2E-926F-7EB79E16C602}">
      <dgm:prSet/>
      <dgm:spPr/>
      <dgm:t>
        <a:bodyPr/>
        <a:lstStyle/>
        <a:p>
          <a:endParaRPr lang="en-GB" dirty="0"/>
        </a:p>
      </dgm:t>
    </dgm:pt>
    <dgm:pt modelId="{D2C43026-6EBC-40E9-8051-6F477BFA81E0}">
      <dgm:prSet phldrT="[Text]"/>
      <dgm:spPr/>
      <dgm:t>
        <a:bodyPr/>
        <a:lstStyle/>
        <a:p>
          <a:r>
            <a:rPr lang="pt-PT" b="1" dirty="0">
              <a:cs typeface="Arial" panose="020B0604020202020204" pitchFamily="34" charset="0"/>
            </a:rPr>
            <a:t>Passo 7</a:t>
          </a:r>
          <a:r>
            <a:rPr lang="pt-PT" dirty="0"/>
            <a:t>:</a:t>
          </a:r>
          <a:r>
            <a:rPr lang="pt-PT" b="1" dirty="0">
              <a:cs typeface="Arial" panose="020B0604020202020204" pitchFamily="34" charset="0"/>
            </a:rPr>
            <a:t> </a:t>
          </a:r>
          <a:r>
            <a:rPr lang="pt-PT" i="1" dirty="0">
              <a:cs typeface="Arial" panose="020B0604020202020204" pitchFamily="34" charset="0"/>
            </a:rPr>
            <a:t>O Estado requerido, a autoridade central ou de execução cumpre a carta de pedido e envia a resposta/elementos de prova </a:t>
          </a:r>
        </a:p>
      </dgm:t>
    </dgm:pt>
    <dgm:pt modelId="{8A83E9BE-7D26-42C3-A7D7-80062A26D9CB}" type="parTrans" cxnId="{B6C8DED4-5745-42CD-8C5F-F492B04A876E}">
      <dgm:prSet/>
      <dgm:spPr/>
      <dgm:t>
        <a:bodyPr/>
        <a:lstStyle/>
        <a:p>
          <a:endParaRPr lang="en-GB"/>
        </a:p>
      </dgm:t>
    </dgm:pt>
    <dgm:pt modelId="{6251F902-B282-4E45-A2C3-054B87D1F06C}" type="sibTrans" cxnId="{B6C8DED4-5745-42CD-8C5F-F492B04A876E}">
      <dgm:prSet/>
      <dgm:spPr/>
      <dgm:t>
        <a:bodyPr/>
        <a:lstStyle/>
        <a:p>
          <a:endParaRPr lang="en-GB" dirty="0"/>
        </a:p>
      </dgm:t>
    </dgm:pt>
    <dgm:pt modelId="{03E8CFDF-6B2F-4591-AC43-5F25F37959DB}">
      <dgm:prSet phldrT="[Text]"/>
      <dgm:spPr/>
      <dgm:t>
        <a:bodyPr/>
        <a:lstStyle/>
        <a:p>
          <a:r>
            <a:rPr lang="pt-PT" b="1" i="0" dirty="0">
              <a:cs typeface="Arial" panose="020B0604020202020204" pitchFamily="34" charset="0"/>
            </a:rPr>
            <a:t>Passo 8: </a:t>
          </a:r>
          <a:r>
            <a:rPr lang="pt-PT" b="0" i="1" dirty="0">
              <a:cs typeface="Arial" panose="020B0604020202020204" pitchFamily="34" charset="0"/>
            </a:rPr>
            <a:t>A autoridade local que iniciou o procedimento de AJM recebe resposta</a:t>
          </a:r>
        </a:p>
      </dgm:t>
    </dgm:pt>
    <dgm:pt modelId="{39F0876A-2049-474F-8153-AE12B207D4ED}" type="parTrans" cxnId="{15AA90C9-195B-4202-8FAE-37CDF42DC54A}">
      <dgm:prSet/>
      <dgm:spPr/>
      <dgm:t>
        <a:bodyPr/>
        <a:lstStyle/>
        <a:p>
          <a:endParaRPr lang="en-GB"/>
        </a:p>
      </dgm:t>
    </dgm:pt>
    <dgm:pt modelId="{7130FFAE-23E2-42AB-8DF9-3E3B606EA1F1}" type="sibTrans" cxnId="{15AA90C9-195B-4202-8FAE-37CDF42DC54A}">
      <dgm:prSet/>
      <dgm:spPr/>
      <dgm:t>
        <a:bodyPr/>
        <a:lstStyle/>
        <a:p>
          <a:endParaRPr lang="en-GB" dirty="0"/>
        </a:p>
      </dgm:t>
    </dgm:pt>
    <dgm:pt modelId="{D67B9855-30CA-4B69-8E89-B58AECE74B0D}">
      <dgm:prSet phldrT="[Text]"/>
      <dgm:spPr/>
      <dgm:t>
        <a:bodyPr/>
        <a:lstStyle/>
        <a:p>
          <a:r>
            <a:rPr lang="pt-PT" b="1" dirty="0">
              <a:cs typeface="Arial" panose="020B0604020202020204" pitchFamily="34" charset="0"/>
            </a:rPr>
            <a:t>Passo 9</a:t>
          </a:r>
          <a:r>
            <a:rPr lang="pt-PT" dirty="0"/>
            <a:t>: </a:t>
          </a:r>
          <a:r>
            <a:rPr lang="pt-PT" i="1" dirty="0">
              <a:cs typeface="Arial" panose="020B0604020202020204" pitchFamily="34" charset="0"/>
            </a:rPr>
            <a:t>A autoridade local analisa, responde e toma uma decisão relativa a medidas adicionais, incluindo uma nova carta de pedido de AJM </a:t>
          </a:r>
        </a:p>
      </dgm:t>
    </dgm:pt>
    <dgm:pt modelId="{9C586F1F-E9FD-488C-8FEB-A374116A82DF}" type="parTrans" cxnId="{7B22C53D-BCA7-4B64-A8D4-5E2A88CB7168}">
      <dgm:prSet/>
      <dgm:spPr/>
      <dgm:t>
        <a:bodyPr/>
        <a:lstStyle/>
        <a:p>
          <a:endParaRPr lang="en-GB"/>
        </a:p>
      </dgm:t>
    </dgm:pt>
    <dgm:pt modelId="{18CA57ED-17E1-4ED1-A65C-E613A28F23AE}" type="sibTrans" cxnId="{7B22C53D-BCA7-4B64-A8D4-5E2A88CB7168}">
      <dgm:prSet/>
      <dgm:spPr/>
      <dgm:t>
        <a:bodyPr/>
        <a:lstStyle/>
        <a:p>
          <a:endParaRPr lang="en-GB"/>
        </a:p>
      </dgm:t>
    </dgm:pt>
    <dgm:pt modelId="{D49D3713-8B36-49A1-A871-289F50659A31}" type="pres">
      <dgm:prSet presAssocID="{F7A60466-050F-4FAB-81C9-333DBBDA5025}" presName="outerComposite" presStyleCnt="0">
        <dgm:presLayoutVars>
          <dgm:chMax val="5"/>
          <dgm:dir/>
          <dgm:resizeHandles val="exact"/>
        </dgm:presLayoutVars>
      </dgm:prSet>
      <dgm:spPr/>
    </dgm:pt>
    <dgm:pt modelId="{7F16E418-AF09-4F21-96C0-C435EDA75404}" type="pres">
      <dgm:prSet presAssocID="{F7A60466-050F-4FAB-81C9-333DBBDA5025}" presName="dummyMaxCanvas" presStyleCnt="0">
        <dgm:presLayoutVars/>
      </dgm:prSet>
      <dgm:spPr/>
    </dgm:pt>
    <dgm:pt modelId="{E3892E7C-CF81-4B0E-865C-F62F9E9E8E48}" type="pres">
      <dgm:prSet presAssocID="{F7A60466-050F-4FAB-81C9-333DBBDA5025}" presName="FourNodes_1" presStyleLbl="node1" presStyleIdx="0" presStyleCnt="4">
        <dgm:presLayoutVars>
          <dgm:bulletEnabled val="1"/>
        </dgm:presLayoutVars>
      </dgm:prSet>
      <dgm:spPr/>
    </dgm:pt>
    <dgm:pt modelId="{AF770465-1E5E-4638-9A1B-92EBE61B5D0C}" type="pres">
      <dgm:prSet presAssocID="{F7A60466-050F-4FAB-81C9-333DBBDA5025}" presName="FourNodes_2" presStyleLbl="node1" presStyleIdx="1" presStyleCnt="4">
        <dgm:presLayoutVars>
          <dgm:bulletEnabled val="1"/>
        </dgm:presLayoutVars>
      </dgm:prSet>
      <dgm:spPr/>
    </dgm:pt>
    <dgm:pt modelId="{D0B16B8F-93CF-4E2B-91BA-862EF9BD9990}" type="pres">
      <dgm:prSet presAssocID="{F7A60466-050F-4FAB-81C9-333DBBDA5025}" presName="FourNodes_3" presStyleLbl="node1" presStyleIdx="2" presStyleCnt="4">
        <dgm:presLayoutVars>
          <dgm:bulletEnabled val="1"/>
        </dgm:presLayoutVars>
      </dgm:prSet>
      <dgm:spPr/>
    </dgm:pt>
    <dgm:pt modelId="{A4F61184-0BBF-4AB9-8C6A-810F7F4CEAFF}" type="pres">
      <dgm:prSet presAssocID="{F7A60466-050F-4FAB-81C9-333DBBDA5025}" presName="FourNodes_4" presStyleLbl="node1" presStyleIdx="3" presStyleCnt="4">
        <dgm:presLayoutVars>
          <dgm:bulletEnabled val="1"/>
        </dgm:presLayoutVars>
      </dgm:prSet>
      <dgm:spPr/>
    </dgm:pt>
    <dgm:pt modelId="{C54CB6C8-8D3F-4FB6-9234-77A6ACED8420}" type="pres">
      <dgm:prSet presAssocID="{F7A60466-050F-4FAB-81C9-333DBBDA5025}" presName="FourConn_1-2" presStyleLbl="fgAccFollowNode1" presStyleIdx="0" presStyleCnt="3">
        <dgm:presLayoutVars>
          <dgm:bulletEnabled val="1"/>
        </dgm:presLayoutVars>
      </dgm:prSet>
      <dgm:spPr/>
    </dgm:pt>
    <dgm:pt modelId="{85C1F341-FC66-4D97-B213-31D1B3CF0866}" type="pres">
      <dgm:prSet presAssocID="{F7A60466-050F-4FAB-81C9-333DBBDA5025}" presName="FourConn_2-3" presStyleLbl="fgAccFollowNode1" presStyleIdx="1" presStyleCnt="3">
        <dgm:presLayoutVars>
          <dgm:bulletEnabled val="1"/>
        </dgm:presLayoutVars>
      </dgm:prSet>
      <dgm:spPr/>
    </dgm:pt>
    <dgm:pt modelId="{53FA1314-161C-4363-B4BB-A334788502EF}" type="pres">
      <dgm:prSet presAssocID="{F7A60466-050F-4FAB-81C9-333DBBDA5025}" presName="FourConn_3-4" presStyleLbl="fgAccFollowNode1" presStyleIdx="2" presStyleCnt="3">
        <dgm:presLayoutVars>
          <dgm:bulletEnabled val="1"/>
        </dgm:presLayoutVars>
      </dgm:prSet>
      <dgm:spPr/>
    </dgm:pt>
    <dgm:pt modelId="{F1BBA345-32CF-4F37-9B73-609E1C2A1C74}" type="pres">
      <dgm:prSet presAssocID="{F7A60466-050F-4FAB-81C9-333DBBDA5025}" presName="FourNodes_1_text" presStyleLbl="node1" presStyleIdx="3" presStyleCnt="4">
        <dgm:presLayoutVars>
          <dgm:bulletEnabled val="1"/>
        </dgm:presLayoutVars>
      </dgm:prSet>
      <dgm:spPr/>
    </dgm:pt>
    <dgm:pt modelId="{6E142851-0FC3-47AB-8F20-1CEF69FAA88D}" type="pres">
      <dgm:prSet presAssocID="{F7A60466-050F-4FAB-81C9-333DBBDA5025}" presName="FourNodes_2_text" presStyleLbl="node1" presStyleIdx="3" presStyleCnt="4">
        <dgm:presLayoutVars>
          <dgm:bulletEnabled val="1"/>
        </dgm:presLayoutVars>
      </dgm:prSet>
      <dgm:spPr/>
    </dgm:pt>
    <dgm:pt modelId="{C189177F-CB18-45F5-8095-CE0661086265}" type="pres">
      <dgm:prSet presAssocID="{F7A60466-050F-4FAB-81C9-333DBBDA5025}" presName="FourNodes_3_text" presStyleLbl="node1" presStyleIdx="3" presStyleCnt="4">
        <dgm:presLayoutVars>
          <dgm:bulletEnabled val="1"/>
        </dgm:presLayoutVars>
      </dgm:prSet>
      <dgm:spPr/>
    </dgm:pt>
    <dgm:pt modelId="{35D217BB-B869-4299-9939-EF61A0898F34}" type="pres">
      <dgm:prSet presAssocID="{F7A60466-050F-4FAB-81C9-333DBBDA5025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CC822C0C-15C9-42DF-B53B-5920AAC30432}" type="presOf" srcId="{D67B9855-30CA-4B69-8E89-B58AECE74B0D}" destId="{A4F61184-0BBF-4AB9-8C6A-810F7F4CEAFF}" srcOrd="0" destOrd="0" presId="urn:microsoft.com/office/officeart/2005/8/layout/vProcess5"/>
    <dgm:cxn modelId="{C4D3E527-062F-40F0-AF0A-7E1AB1124921}" type="presOf" srcId="{D2C43026-6EBC-40E9-8051-6F477BFA81E0}" destId="{6E142851-0FC3-47AB-8F20-1CEF69FAA88D}" srcOrd="1" destOrd="0" presId="urn:microsoft.com/office/officeart/2005/8/layout/vProcess5"/>
    <dgm:cxn modelId="{76D0543C-A545-4634-B480-34F3B85BA76D}" type="presOf" srcId="{F7A60466-050F-4FAB-81C9-333DBBDA5025}" destId="{D49D3713-8B36-49A1-A871-289F50659A31}" srcOrd="0" destOrd="0" presId="urn:microsoft.com/office/officeart/2005/8/layout/vProcess5"/>
    <dgm:cxn modelId="{7B22C53D-BCA7-4B64-A8D4-5E2A88CB7168}" srcId="{F7A60466-050F-4FAB-81C9-333DBBDA5025}" destId="{D67B9855-30CA-4B69-8E89-B58AECE74B0D}" srcOrd="3" destOrd="0" parTransId="{9C586F1F-E9FD-488C-8FEB-A374116A82DF}" sibTransId="{18CA57ED-17E1-4ED1-A65C-E613A28F23AE}"/>
    <dgm:cxn modelId="{CD2B2168-EEA4-4A0B-9DB4-08C00B2A43FB}" type="presOf" srcId="{03E8CFDF-6B2F-4591-AC43-5F25F37959DB}" destId="{D0B16B8F-93CF-4E2B-91BA-862EF9BD9990}" srcOrd="0" destOrd="0" presId="urn:microsoft.com/office/officeart/2005/8/layout/vProcess5"/>
    <dgm:cxn modelId="{50B99856-B0F9-4847-8C28-192EC7B4949C}" type="presOf" srcId="{D2C43026-6EBC-40E9-8051-6F477BFA81E0}" destId="{AF770465-1E5E-4638-9A1B-92EBE61B5D0C}" srcOrd="0" destOrd="0" presId="urn:microsoft.com/office/officeart/2005/8/layout/vProcess5"/>
    <dgm:cxn modelId="{58FDC577-A3D2-4C48-8276-C62CF69418DA}" type="presOf" srcId="{7A452A7C-B6BC-4B77-9442-DD3FF081B7B6}" destId="{F1BBA345-32CF-4F37-9B73-609E1C2A1C74}" srcOrd="1" destOrd="0" presId="urn:microsoft.com/office/officeart/2005/8/layout/vProcess5"/>
    <dgm:cxn modelId="{1D16D883-A9B5-403D-A48D-B001C550562F}" type="presOf" srcId="{D67B9855-30CA-4B69-8E89-B58AECE74B0D}" destId="{35D217BB-B869-4299-9939-EF61A0898F34}" srcOrd="1" destOrd="0" presId="urn:microsoft.com/office/officeart/2005/8/layout/vProcess5"/>
    <dgm:cxn modelId="{D167D995-3DCE-4A2E-926F-7EB79E16C602}" srcId="{F7A60466-050F-4FAB-81C9-333DBBDA5025}" destId="{7A452A7C-B6BC-4B77-9442-DD3FF081B7B6}" srcOrd="0" destOrd="0" parTransId="{C35F6F9B-CEE8-4F6E-9B73-59011540D1B5}" sibTransId="{CCF26C20-3D67-4A0F-A86B-F7ECF91E0B57}"/>
    <dgm:cxn modelId="{E5A9F59E-C50C-42E5-A966-A07B2C098A89}" type="presOf" srcId="{03E8CFDF-6B2F-4591-AC43-5F25F37959DB}" destId="{C189177F-CB18-45F5-8095-CE0661086265}" srcOrd="1" destOrd="0" presId="urn:microsoft.com/office/officeart/2005/8/layout/vProcess5"/>
    <dgm:cxn modelId="{15AA90C9-195B-4202-8FAE-37CDF42DC54A}" srcId="{F7A60466-050F-4FAB-81C9-333DBBDA5025}" destId="{03E8CFDF-6B2F-4591-AC43-5F25F37959DB}" srcOrd="2" destOrd="0" parTransId="{39F0876A-2049-474F-8153-AE12B207D4ED}" sibTransId="{7130FFAE-23E2-42AB-8DF9-3E3B606EA1F1}"/>
    <dgm:cxn modelId="{70F512CE-4529-4173-8C39-686AAF06590A}" type="presOf" srcId="{6251F902-B282-4E45-A2C3-054B87D1F06C}" destId="{85C1F341-FC66-4D97-B213-31D1B3CF0866}" srcOrd="0" destOrd="0" presId="urn:microsoft.com/office/officeart/2005/8/layout/vProcess5"/>
    <dgm:cxn modelId="{B6C8DED4-5745-42CD-8C5F-F492B04A876E}" srcId="{F7A60466-050F-4FAB-81C9-333DBBDA5025}" destId="{D2C43026-6EBC-40E9-8051-6F477BFA81E0}" srcOrd="1" destOrd="0" parTransId="{8A83E9BE-7D26-42C3-A7D7-80062A26D9CB}" sibTransId="{6251F902-B282-4E45-A2C3-054B87D1F06C}"/>
    <dgm:cxn modelId="{93CD1CEE-6062-4FC6-AC69-C863AF756720}" type="presOf" srcId="{7A452A7C-B6BC-4B77-9442-DD3FF081B7B6}" destId="{E3892E7C-CF81-4B0E-865C-F62F9E9E8E48}" srcOrd="0" destOrd="0" presId="urn:microsoft.com/office/officeart/2005/8/layout/vProcess5"/>
    <dgm:cxn modelId="{8EE373FD-4C7A-4896-943F-11B9917D5FF9}" type="presOf" srcId="{7130FFAE-23E2-42AB-8DF9-3E3B606EA1F1}" destId="{53FA1314-161C-4363-B4BB-A334788502EF}" srcOrd="0" destOrd="0" presId="urn:microsoft.com/office/officeart/2005/8/layout/vProcess5"/>
    <dgm:cxn modelId="{354015FF-52B5-4958-9243-AA1678C00FCE}" type="presOf" srcId="{CCF26C20-3D67-4A0F-A86B-F7ECF91E0B57}" destId="{C54CB6C8-8D3F-4FB6-9234-77A6ACED8420}" srcOrd="0" destOrd="0" presId="urn:microsoft.com/office/officeart/2005/8/layout/vProcess5"/>
    <dgm:cxn modelId="{9D2D6E99-7E40-4499-8ECD-8FA7A348F51B}" type="presParOf" srcId="{D49D3713-8B36-49A1-A871-289F50659A31}" destId="{7F16E418-AF09-4F21-96C0-C435EDA75404}" srcOrd="0" destOrd="0" presId="urn:microsoft.com/office/officeart/2005/8/layout/vProcess5"/>
    <dgm:cxn modelId="{0040AAA2-9ADE-4DCC-87B4-465D77239AD0}" type="presParOf" srcId="{D49D3713-8B36-49A1-A871-289F50659A31}" destId="{E3892E7C-CF81-4B0E-865C-F62F9E9E8E48}" srcOrd="1" destOrd="0" presId="urn:microsoft.com/office/officeart/2005/8/layout/vProcess5"/>
    <dgm:cxn modelId="{8E1F7E62-B0D7-4EB0-8E4E-C7E5DB5FFA33}" type="presParOf" srcId="{D49D3713-8B36-49A1-A871-289F50659A31}" destId="{AF770465-1E5E-4638-9A1B-92EBE61B5D0C}" srcOrd="2" destOrd="0" presId="urn:microsoft.com/office/officeart/2005/8/layout/vProcess5"/>
    <dgm:cxn modelId="{81F7EB90-4E52-44D7-8A7F-0200A2F9CCA0}" type="presParOf" srcId="{D49D3713-8B36-49A1-A871-289F50659A31}" destId="{D0B16B8F-93CF-4E2B-91BA-862EF9BD9990}" srcOrd="3" destOrd="0" presId="urn:microsoft.com/office/officeart/2005/8/layout/vProcess5"/>
    <dgm:cxn modelId="{68E70673-CB57-407B-8473-7F40D06FB994}" type="presParOf" srcId="{D49D3713-8B36-49A1-A871-289F50659A31}" destId="{A4F61184-0BBF-4AB9-8C6A-810F7F4CEAFF}" srcOrd="4" destOrd="0" presId="urn:microsoft.com/office/officeart/2005/8/layout/vProcess5"/>
    <dgm:cxn modelId="{59FE3E7E-BB55-4D44-AE79-35ED6508B88B}" type="presParOf" srcId="{D49D3713-8B36-49A1-A871-289F50659A31}" destId="{C54CB6C8-8D3F-4FB6-9234-77A6ACED8420}" srcOrd="5" destOrd="0" presId="urn:microsoft.com/office/officeart/2005/8/layout/vProcess5"/>
    <dgm:cxn modelId="{1310EF75-94B7-4B55-B7F7-5D47750A3D42}" type="presParOf" srcId="{D49D3713-8B36-49A1-A871-289F50659A31}" destId="{85C1F341-FC66-4D97-B213-31D1B3CF0866}" srcOrd="6" destOrd="0" presId="urn:microsoft.com/office/officeart/2005/8/layout/vProcess5"/>
    <dgm:cxn modelId="{1ABA17DA-3A17-4B11-AD95-EC4C07BFA5CB}" type="presParOf" srcId="{D49D3713-8B36-49A1-A871-289F50659A31}" destId="{53FA1314-161C-4363-B4BB-A334788502EF}" srcOrd="7" destOrd="0" presId="urn:microsoft.com/office/officeart/2005/8/layout/vProcess5"/>
    <dgm:cxn modelId="{E35CA25D-7F20-4FD8-BE18-309FA8E95F8F}" type="presParOf" srcId="{D49D3713-8B36-49A1-A871-289F50659A31}" destId="{F1BBA345-32CF-4F37-9B73-609E1C2A1C74}" srcOrd="8" destOrd="0" presId="urn:microsoft.com/office/officeart/2005/8/layout/vProcess5"/>
    <dgm:cxn modelId="{03281E78-921B-4128-9C41-7295ED87A9F2}" type="presParOf" srcId="{D49D3713-8B36-49A1-A871-289F50659A31}" destId="{6E142851-0FC3-47AB-8F20-1CEF69FAA88D}" srcOrd="9" destOrd="0" presId="urn:microsoft.com/office/officeart/2005/8/layout/vProcess5"/>
    <dgm:cxn modelId="{989C4ADA-B58D-48C3-A77E-3F588037D0C7}" type="presParOf" srcId="{D49D3713-8B36-49A1-A871-289F50659A31}" destId="{C189177F-CB18-45F5-8095-CE0661086265}" srcOrd="10" destOrd="0" presId="urn:microsoft.com/office/officeart/2005/8/layout/vProcess5"/>
    <dgm:cxn modelId="{E3971D62-8F37-42A9-AF8C-53EFD0928EAD}" type="presParOf" srcId="{D49D3713-8B36-49A1-A871-289F50659A31}" destId="{35D217BB-B869-4299-9939-EF61A0898F3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9E85C-938C-4ED1-9ABD-8A0A2496C4D9}">
      <dsp:nvSpPr>
        <dsp:cNvPr id="0" name=""/>
        <dsp:cNvSpPr/>
      </dsp:nvSpPr>
      <dsp:spPr>
        <a:xfrm>
          <a:off x="3079337" y="2597032"/>
          <a:ext cx="1674660" cy="16746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000" kern="1200" dirty="0"/>
            <a:t>Ministério Público</a:t>
          </a:r>
        </a:p>
      </dsp:txBody>
      <dsp:txXfrm>
        <a:off x="3161087" y="2678782"/>
        <a:ext cx="1511160" cy="1511160"/>
      </dsp:txXfrm>
    </dsp:sp>
    <dsp:sp modelId="{D12E1021-53A6-485E-9233-4EDE67BEC917}">
      <dsp:nvSpPr>
        <dsp:cNvPr id="0" name=""/>
        <dsp:cNvSpPr/>
      </dsp:nvSpPr>
      <dsp:spPr>
        <a:xfrm rot="16200000">
          <a:off x="3329315" y="2009680"/>
          <a:ext cx="117470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470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1F438F-1B8F-4D2A-A343-2D8B40A9494D}">
      <dsp:nvSpPr>
        <dsp:cNvPr id="0" name=""/>
        <dsp:cNvSpPr/>
      </dsp:nvSpPr>
      <dsp:spPr>
        <a:xfrm>
          <a:off x="3355656" y="300305"/>
          <a:ext cx="1122022" cy="11220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kern="1200" dirty="0"/>
            <a:t>Polícia/autoridades de aplicação da lei</a:t>
          </a:r>
        </a:p>
      </dsp:txBody>
      <dsp:txXfrm>
        <a:off x="3410429" y="355078"/>
        <a:ext cx="1012476" cy="1012476"/>
      </dsp:txXfrm>
    </dsp:sp>
    <dsp:sp modelId="{3778DF30-23E2-4C7D-A959-3BE0EC75CBBD}">
      <dsp:nvSpPr>
        <dsp:cNvPr id="0" name=""/>
        <dsp:cNvSpPr/>
      </dsp:nvSpPr>
      <dsp:spPr>
        <a:xfrm rot="1800000">
          <a:off x="4689798" y="4157391"/>
          <a:ext cx="9583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838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63355E-90FB-4F2F-8A04-33DF3325C0FF}">
      <dsp:nvSpPr>
        <dsp:cNvPr id="0" name=""/>
        <dsp:cNvSpPr/>
      </dsp:nvSpPr>
      <dsp:spPr>
        <a:xfrm>
          <a:off x="5583979" y="4159875"/>
          <a:ext cx="1122022" cy="11220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2100" kern="1200" dirty="0"/>
            <a:t>Tribunal</a:t>
          </a:r>
        </a:p>
      </dsp:txBody>
      <dsp:txXfrm>
        <a:off x="5638752" y="4214648"/>
        <a:ext cx="1012476" cy="1012476"/>
      </dsp:txXfrm>
    </dsp:sp>
    <dsp:sp modelId="{F950A281-5A65-4A2C-946C-1B2B20A221D8}">
      <dsp:nvSpPr>
        <dsp:cNvPr id="0" name=""/>
        <dsp:cNvSpPr/>
      </dsp:nvSpPr>
      <dsp:spPr>
        <a:xfrm rot="9000000">
          <a:off x="2185155" y="4157391"/>
          <a:ext cx="9583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5838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254159-A8A1-4609-AFBB-38BCC8794B5D}">
      <dsp:nvSpPr>
        <dsp:cNvPr id="0" name=""/>
        <dsp:cNvSpPr/>
      </dsp:nvSpPr>
      <dsp:spPr>
        <a:xfrm>
          <a:off x="1127332" y="4159875"/>
          <a:ext cx="1122022" cy="11220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kern="1200" dirty="0"/>
            <a:t>Juiz de instrução </a:t>
          </a:r>
        </a:p>
      </dsp:txBody>
      <dsp:txXfrm>
        <a:off x="1182105" y="4214648"/>
        <a:ext cx="1012476" cy="10124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FE610-347E-4DC6-963D-5A8D93D8B534}">
      <dsp:nvSpPr>
        <dsp:cNvPr id="0" name=""/>
        <dsp:cNvSpPr/>
      </dsp:nvSpPr>
      <dsp:spPr>
        <a:xfrm>
          <a:off x="0" y="0"/>
          <a:ext cx="5644331" cy="9770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 dirty="0">
              <a:cs typeface="Arial" panose="020B0604020202020204" pitchFamily="34" charset="0"/>
            </a:rPr>
            <a:t>Passo 1</a:t>
          </a:r>
          <a:r>
            <a:rPr lang="pt-PT" sz="1800" i="1" kern="1200" dirty="0">
              <a:cs typeface="Arial" panose="020B0604020202020204" pitchFamily="34" charset="0"/>
            </a:rPr>
            <a:t>: O elemento internacional é reconhecido </a:t>
          </a:r>
        </a:p>
      </dsp:txBody>
      <dsp:txXfrm>
        <a:off x="28616" y="28616"/>
        <a:ext cx="4475747" cy="919781"/>
      </dsp:txXfrm>
    </dsp:sp>
    <dsp:sp modelId="{5E518954-471A-4A0A-8052-11BC5FD08113}">
      <dsp:nvSpPr>
        <dsp:cNvPr id="0" name=""/>
        <dsp:cNvSpPr/>
      </dsp:nvSpPr>
      <dsp:spPr>
        <a:xfrm>
          <a:off x="421492" y="1112709"/>
          <a:ext cx="5644331" cy="9770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>
              <a:cs typeface="Arial" panose="020B0604020202020204" pitchFamily="34" charset="0"/>
            </a:rPr>
            <a:t>Passo 2</a:t>
          </a:r>
          <a:r>
            <a:rPr lang="pt-PT" sz="1800" i="1" kern="1200">
              <a:cs typeface="Arial" panose="020B0604020202020204" pitchFamily="34" charset="0"/>
            </a:rPr>
            <a:t>: A autoridade local competente determina o conjunto de factos que deve ser clarificado ou os elementos de prova a recolher</a:t>
          </a:r>
        </a:p>
      </dsp:txBody>
      <dsp:txXfrm>
        <a:off x="450108" y="1141325"/>
        <a:ext cx="4530548" cy="919781"/>
      </dsp:txXfrm>
    </dsp:sp>
    <dsp:sp modelId="{FA0C563D-4AC4-49D4-8B82-2B3DA636C5B8}">
      <dsp:nvSpPr>
        <dsp:cNvPr id="0" name=""/>
        <dsp:cNvSpPr/>
      </dsp:nvSpPr>
      <dsp:spPr>
        <a:xfrm>
          <a:off x="842984" y="2225419"/>
          <a:ext cx="5644331" cy="9770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>
              <a:cs typeface="Arial" panose="020B0604020202020204" pitchFamily="34" charset="0"/>
            </a:rPr>
            <a:t>Passo 3</a:t>
          </a:r>
          <a:r>
            <a:rPr lang="pt-PT" sz="1800" i="1" kern="1200">
              <a:cs typeface="Arial" panose="020B0604020202020204" pitchFamily="34" charset="0"/>
            </a:rPr>
            <a:t>: A autoridade local decide qual o nível de cooperação necessário</a:t>
          </a:r>
        </a:p>
      </dsp:txBody>
      <dsp:txXfrm>
        <a:off x="871600" y="2254035"/>
        <a:ext cx="4530548" cy="919781"/>
      </dsp:txXfrm>
    </dsp:sp>
    <dsp:sp modelId="{872E5D92-8A5B-4F0B-A582-AD2EC26DE1F1}">
      <dsp:nvSpPr>
        <dsp:cNvPr id="0" name=""/>
        <dsp:cNvSpPr/>
      </dsp:nvSpPr>
      <dsp:spPr>
        <a:xfrm>
          <a:off x="1264476" y="3338128"/>
          <a:ext cx="5644331" cy="9770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/>
            <a:t>Passo 4</a:t>
          </a:r>
          <a:r>
            <a:rPr lang="pt-PT" sz="1800" kern="1200"/>
            <a:t>: </a:t>
          </a:r>
          <a:r>
            <a:rPr lang="pt-PT" sz="1800" i="1" kern="1200"/>
            <a:t>A autoridade local dá início ao procedimento de assistência de acordo com o quadro jurídico da AJM (variações)</a:t>
          </a:r>
        </a:p>
      </dsp:txBody>
      <dsp:txXfrm>
        <a:off x="1293092" y="3366744"/>
        <a:ext cx="4530548" cy="919781"/>
      </dsp:txXfrm>
    </dsp:sp>
    <dsp:sp modelId="{1570E3C4-0EB5-4850-977D-D7BF7804F5C5}">
      <dsp:nvSpPr>
        <dsp:cNvPr id="0" name=""/>
        <dsp:cNvSpPr/>
      </dsp:nvSpPr>
      <dsp:spPr>
        <a:xfrm>
          <a:off x="1685969" y="4450838"/>
          <a:ext cx="5644331" cy="9770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800" b="1" kern="1200">
              <a:cs typeface="Arial" panose="020B0604020202020204" pitchFamily="34" charset="0"/>
            </a:rPr>
            <a:t>Passo 5</a:t>
          </a:r>
          <a:r>
            <a:rPr lang="pt-PT" sz="1800" kern="1200"/>
            <a:t>:</a:t>
          </a:r>
          <a:r>
            <a:rPr lang="pt-PT" sz="1800" b="1" kern="1200">
              <a:cs typeface="Arial" panose="020B0604020202020204" pitchFamily="34" charset="0"/>
            </a:rPr>
            <a:t> </a:t>
          </a:r>
          <a:r>
            <a:rPr lang="pt-PT" sz="1800" i="1" kern="1200">
              <a:cs typeface="Arial" panose="020B0604020202020204" pitchFamily="34" charset="0"/>
            </a:rPr>
            <a:t>Envio da carta de pedido de assistência jurídica mútua </a:t>
          </a:r>
        </a:p>
      </dsp:txBody>
      <dsp:txXfrm>
        <a:off x="1714585" y="4479454"/>
        <a:ext cx="4530548" cy="919781"/>
      </dsp:txXfrm>
    </dsp:sp>
    <dsp:sp modelId="{9D632434-7AD9-454C-A5B8-907A8A8AE164}">
      <dsp:nvSpPr>
        <dsp:cNvPr id="0" name=""/>
        <dsp:cNvSpPr/>
      </dsp:nvSpPr>
      <dsp:spPr>
        <a:xfrm>
          <a:off x="5009273" y="713762"/>
          <a:ext cx="635058" cy="63505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/>
        </a:p>
      </dsp:txBody>
      <dsp:txXfrm>
        <a:off x="5152161" y="713762"/>
        <a:ext cx="349282" cy="477881"/>
      </dsp:txXfrm>
    </dsp:sp>
    <dsp:sp modelId="{E307F77B-0ACB-4F07-895E-E85A60F4A63D}">
      <dsp:nvSpPr>
        <dsp:cNvPr id="0" name=""/>
        <dsp:cNvSpPr/>
      </dsp:nvSpPr>
      <dsp:spPr>
        <a:xfrm>
          <a:off x="5430765" y="1826472"/>
          <a:ext cx="635058" cy="63505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/>
        </a:p>
      </dsp:txBody>
      <dsp:txXfrm>
        <a:off x="5573653" y="1826472"/>
        <a:ext cx="349282" cy="477881"/>
      </dsp:txXfrm>
    </dsp:sp>
    <dsp:sp modelId="{AE8D6596-348E-4ED8-990E-2F72A02FE46C}">
      <dsp:nvSpPr>
        <dsp:cNvPr id="0" name=""/>
        <dsp:cNvSpPr/>
      </dsp:nvSpPr>
      <dsp:spPr>
        <a:xfrm>
          <a:off x="5852257" y="2922898"/>
          <a:ext cx="635058" cy="63505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/>
        </a:p>
      </dsp:txBody>
      <dsp:txXfrm>
        <a:off x="5995145" y="2922898"/>
        <a:ext cx="349282" cy="477881"/>
      </dsp:txXfrm>
    </dsp:sp>
    <dsp:sp modelId="{49D1460C-DD90-4744-A72E-5022D2D8FCAD}">
      <dsp:nvSpPr>
        <dsp:cNvPr id="0" name=""/>
        <dsp:cNvSpPr/>
      </dsp:nvSpPr>
      <dsp:spPr>
        <a:xfrm>
          <a:off x="6273750" y="4046463"/>
          <a:ext cx="635058" cy="63505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800" kern="1200"/>
        </a:p>
      </dsp:txBody>
      <dsp:txXfrm>
        <a:off x="6416638" y="4046463"/>
        <a:ext cx="349282" cy="4778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92E7C-CF81-4B0E-865C-F62F9E9E8E48}">
      <dsp:nvSpPr>
        <dsp:cNvPr id="0" name=""/>
        <dsp:cNvSpPr/>
      </dsp:nvSpPr>
      <dsp:spPr>
        <a:xfrm>
          <a:off x="0" y="0"/>
          <a:ext cx="5864240" cy="1194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b="1" kern="1200">
              <a:cs typeface="Arial" panose="020B0604020202020204" pitchFamily="34" charset="0"/>
            </a:rPr>
            <a:t>Passo 6</a:t>
          </a:r>
          <a:r>
            <a:rPr lang="pt-PT" sz="1700" kern="1200"/>
            <a:t>: </a:t>
          </a:r>
          <a:r>
            <a:rPr lang="pt-PT" sz="1700" i="1" kern="1200">
              <a:cs typeface="Arial" panose="020B0604020202020204" pitchFamily="34" charset="0"/>
            </a:rPr>
            <a:t>A carta de pedido de AJM é recebida pela autoridade central ou de execução do Estado requerido </a:t>
          </a:r>
        </a:p>
      </dsp:txBody>
      <dsp:txXfrm>
        <a:off x="34975" y="34975"/>
        <a:ext cx="4474779" cy="1124177"/>
      </dsp:txXfrm>
    </dsp:sp>
    <dsp:sp modelId="{AF770465-1E5E-4638-9A1B-92EBE61B5D0C}">
      <dsp:nvSpPr>
        <dsp:cNvPr id="0" name=""/>
        <dsp:cNvSpPr/>
      </dsp:nvSpPr>
      <dsp:spPr>
        <a:xfrm>
          <a:off x="491130" y="1411241"/>
          <a:ext cx="5864240" cy="1194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b="1" kern="1200">
              <a:cs typeface="Arial" panose="020B0604020202020204" pitchFamily="34" charset="0"/>
            </a:rPr>
            <a:t>Passo 7</a:t>
          </a:r>
          <a:r>
            <a:rPr lang="pt-PT" sz="1700" kern="1200"/>
            <a:t>:</a:t>
          </a:r>
          <a:r>
            <a:rPr lang="pt-PT" sz="1700" b="1" kern="1200">
              <a:cs typeface="Arial" panose="020B0604020202020204" pitchFamily="34" charset="0"/>
            </a:rPr>
            <a:t> </a:t>
          </a:r>
          <a:r>
            <a:rPr lang="pt-PT" sz="1700" i="1" kern="1200">
              <a:cs typeface="Arial" panose="020B0604020202020204" pitchFamily="34" charset="0"/>
            </a:rPr>
            <a:t>O Estado requerido, a autoridade central ou de execução cumpre a carta de pedido e envia a resposta/elementos de prova </a:t>
          </a:r>
        </a:p>
      </dsp:txBody>
      <dsp:txXfrm>
        <a:off x="526105" y="1446216"/>
        <a:ext cx="4526977" cy="1124177"/>
      </dsp:txXfrm>
    </dsp:sp>
    <dsp:sp modelId="{D0B16B8F-93CF-4E2B-91BA-862EF9BD9990}">
      <dsp:nvSpPr>
        <dsp:cNvPr id="0" name=""/>
        <dsp:cNvSpPr/>
      </dsp:nvSpPr>
      <dsp:spPr>
        <a:xfrm>
          <a:off x="974930" y="2822483"/>
          <a:ext cx="5864240" cy="1194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b="1" i="0" kern="1200">
              <a:cs typeface="Arial" panose="020B0604020202020204" pitchFamily="34" charset="0"/>
            </a:rPr>
            <a:t>Passo 8: </a:t>
          </a:r>
          <a:r>
            <a:rPr lang="pt-PT" sz="1700" b="0" i="1" kern="1200">
              <a:cs typeface="Arial" panose="020B0604020202020204" pitchFamily="34" charset="0"/>
            </a:rPr>
            <a:t>A autoridade local que iniciou o procedimento de AJM recebe resposta</a:t>
          </a:r>
        </a:p>
      </dsp:txBody>
      <dsp:txXfrm>
        <a:off x="1009905" y="2857458"/>
        <a:ext cx="4534308" cy="1124177"/>
      </dsp:txXfrm>
    </dsp:sp>
    <dsp:sp modelId="{A4F61184-0BBF-4AB9-8C6A-810F7F4CEAFF}">
      <dsp:nvSpPr>
        <dsp:cNvPr id="0" name=""/>
        <dsp:cNvSpPr/>
      </dsp:nvSpPr>
      <dsp:spPr>
        <a:xfrm>
          <a:off x="1466060" y="4233724"/>
          <a:ext cx="5864240" cy="11941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700" b="1" kern="1200">
              <a:cs typeface="Arial" panose="020B0604020202020204" pitchFamily="34" charset="0"/>
            </a:rPr>
            <a:t>Passo 9</a:t>
          </a:r>
          <a:r>
            <a:rPr lang="pt-PT" sz="1700" kern="1200"/>
            <a:t>: </a:t>
          </a:r>
          <a:r>
            <a:rPr lang="pt-PT" sz="1700" i="1" kern="1200">
              <a:cs typeface="Arial" panose="020B0604020202020204" pitchFamily="34" charset="0"/>
            </a:rPr>
            <a:t>A autoridade local analisa, responde e toma uma decisão relativa a medidas adicionais, incluindo uma nova carta de pedido de AJM </a:t>
          </a:r>
        </a:p>
      </dsp:txBody>
      <dsp:txXfrm>
        <a:off x="1501035" y="4268699"/>
        <a:ext cx="4526977" cy="1124177"/>
      </dsp:txXfrm>
    </dsp:sp>
    <dsp:sp modelId="{C54CB6C8-8D3F-4FB6-9234-77A6ACED8420}">
      <dsp:nvSpPr>
        <dsp:cNvPr id="0" name=""/>
        <dsp:cNvSpPr/>
      </dsp:nvSpPr>
      <dsp:spPr>
        <a:xfrm>
          <a:off x="5088057" y="914593"/>
          <a:ext cx="776182" cy="77618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500" kern="1200"/>
        </a:p>
      </dsp:txBody>
      <dsp:txXfrm>
        <a:off x="5262698" y="914593"/>
        <a:ext cx="426900" cy="584077"/>
      </dsp:txXfrm>
    </dsp:sp>
    <dsp:sp modelId="{85C1F341-FC66-4D97-B213-31D1B3CF0866}">
      <dsp:nvSpPr>
        <dsp:cNvPr id="0" name=""/>
        <dsp:cNvSpPr/>
      </dsp:nvSpPr>
      <dsp:spPr>
        <a:xfrm>
          <a:off x="5579188" y="2325834"/>
          <a:ext cx="776182" cy="77618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500" kern="1200"/>
        </a:p>
      </dsp:txBody>
      <dsp:txXfrm>
        <a:off x="5753829" y="2325834"/>
        <a:ext cx="426900" cy="584077"/>
      </dsp:txXfrm>
    </dsp:sp>
    <dsp:sp modelId="{53FA1314-161C-4363-B4BB-A334788502EF}">
      <dsp:nvSpPr>
        <dsp:cNvPr id="0" name=""/>
        <dsp:cNvSpPr/>
      </dsp:nvSpPr>
      <dsp:spPr>
        <a:xfrm>
          <a:off x="6062987" y="3737076"/>
          <a:ext cx="776182" cy="77618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500" kern="1200"/>
        </a:p>
      </dsp:txBody>
      <dsp:txXfrm>
        <a:off x="6237628" y="3737076"/>
        <a:ext cx="426900" cy="5840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C1B3EDF1-F18A-45C1-B6F1-897AB80CF26C}" type="datetime1">
              <a:rPr lang="en-US"/>
              <a:pPr>
                <a:defRPr/>
              </a:pPr>
              <a:t>10/5/2021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26CF4C01-59D1-40AC-ABAA-0AE036E9F1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04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5233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Convenção de Budapeste não fornece uma definição de dados de conteúdo. No entanto, existem várias fontes jurídicas diferentes que fornecem descrições semelhantes do termo “dados de conteúdo”.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Todas as descrições e definições estão de acordo em que os dados de conteúdo representam o que se encontra “dentro” do ficheiro que é enviado através da rede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67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computação na nuvem (cloud) é a disponibilidade, a pedido, de recursos informáticos, em especial o armazenamento de dados (armazenamento na cloud) e a capacidade computacional, sem uma gestão ativa direta por parte do utilizador. O termo é, em geral, utilizado para descrever os centros de dados disponíveis a muitos utilizadores através da Internet.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grandes clouds, atualmente predominantes, têm com frequência funções distribuídas por vários locais a partir de servidores centrais. Se a ligação ao utilizador for relativamente próxima, pode ser designado de servidor periférico.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clouds podem limitar-se a uma única organização (cloud empresarial) ou estarem disponíveis a muitas organizações (cloud pública). 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45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Abordam alguns dos desafios mais importantes em matéria de obtenção de provas sob a forma eletrónica através da assistência jurídica mútua em matéria penal. Alguns aspetos dos desafios foram apresentados aos participantes durante a formação inicial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011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Tempo destinado às perguntas dos participantes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56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Existem diferentes abordagens à estrutura das autoridades centrais e de execução em matéria de assistência jurídica mútua. A estrutura poderá variar em função do quadro jurídico nacional, incluindo os tratados internacionais adotados.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 participantes devem ser incentivados a apresentar a situação no seu país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205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4891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recomendações são retiradas do Relatório de Avaliação da AJM do T-CY de 2014 e não são elucidativas, por si só. O perito deve sublinhar a importância da implementação dos conceitos e ideias apresentados e aconselhados.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 participantes devem ser incentivados a ler o relatório de avaliação, que pode ser consultado em https://rm.coe.int/t-cy-2017-2-mla-follow-up-rep/168076d55f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702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Tempo destinado às perguntas dos participantes</a:t>
            </a:r>
            <a:r>
              <a:rPr lang="en-US" dirty="0"/>
              <a:t>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7525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e os slides que se seguem descrevem os passos práticos habituais dos processos de AJM. As medidas são elucidativas, por si só, e devem ser bem conhecidas dos profissionais de direito penal, uma vez que correspondem ao processo nacional com um aditamento relativamente ao elemento internacional.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1: A condição prévia para classificar o caso como uma AJM é o estabelecimento do elemento internacional no caso em apreço, em conformidade com a lei.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2: A autoridade responsável pela condução do processo deve analisar minuciosamente o caso e determinar os factos que devem ser obtidos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3: O nível de informação pode ser diferente devido às diferentes fases do procedimento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4: A assistência informal e formal varia em termos de rapidez, o que foi explicado anteriormente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7330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5: O processo de AJM pode ser e é muito moroso. No entanto, as autoridades que aguardam não devem depender apenas da respetiva resposta. Devem agir de forma proativa e tomar todas as medidas necessárias que permitam dar seguimento enquanto aguardam uma resposta.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 perguntar aos participantes o que poderá ser.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6: O Estado requerido recebe a carta rogatória e inicia um procedimento local que pode também ser diferente, tal como anteriormente descrito relativamente à Parte requerente.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 7: A resposta é dada em conformidade com as possibilidades factuais e jurídicas locais.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Passos 8 e 9: A resposta é recebida e analisada. Uma nova carta rogatória, quer como clarificação, adenda ou uma completamente nova, com base nos factos apurados a partir da primeira, estará à disposição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735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Agenda da sessão. Os participantes devem ter uma cópia da mesma na sua posse</a:t>
            </a:r>
            <a:r>
              <a:rPr lang="en-US" dirty="0"/>
              <a:t>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5551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916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87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 possível que as autoridades requeridas solicitem informação adicional, justificação jurídica ou similares. A autoridade requerente deve ter conhecimento desse facto e estar pronta para responder rapidamente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7981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 participantes são convidados a partilhar a sua experiência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7835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Tempo destinado às perguntas dos participantes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4537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Estudo de um caso real de 2020. O pacote de formação contém material adicional sobre o mesmo.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Dependendo das circunstâncias, o trabalho pode ser organizado nos grupos com tempo reservado para a análise da sinopse e a elaboração de conclusões, ou o perito pode manter o público como um único grupo e acompanhar os participantes durante a análise e as conclusões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8100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87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3616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6651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Tempo destinado às perguntas dos participantes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379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Objetivos da sessão. Os participantes devem receber uma introdução sobre os objetivos da sessão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4601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Objetivos da sessão. Os participantes devem receber uma introdução sobre os objetivos da sessão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9291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Tempo destinado às perguntas finais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7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 slide apresenta uma rápida recapitulação das definições, informação e explicações sobre os tipos mais típicos de dados informáticos atualmente utilizados. Tal já foi apresentado aos participantes nas sessões sobre os artigos (1.º e 18.º) da Convenção de Budapeste, provas sob a forma eletrónica e similares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258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Explicação mais simples da informação apresentada no slide anterior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018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Informações adicionais sobre o conteúdo da informação que é informação sobre subscritores, tráfego, conteúdo e dados na cloud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560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informação básica sobre subscritores é definida, em primeiro lugar, pelas empresas de comunicações telefónicas e envolve: a) nome, b) endereço, c) registos de ligações telefónicas locais e de longa distância ou registos das horas e durações de sessão, d) duração do serviço, incluindo a data de início e tipos de serviços utilizados, e) número de telefone ou equipamento ou outro número ou identidade do subscritor, incluindo qualquer endereço de protocolo Internet atribuído, e f) meios e fonte de pagamento desse serviço, incluindo qualquer cartão de crédito ou número de conta bancária.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Atualmente, esta informação é aplicada aos subscritores dos fornecedores de serviços Internet para efeitos de acesso à Internet</a:t>
            </a:r>
            <a:r>
              <a:rPr lang="en-GB" b="0" dirty="0">
                <a:solidFill>
                  <a:srgbClr val="555555"/>
                </a:solidFill>
                <a:effectLst/>
              </a:rPr>
              <a:t>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214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 princípio, a informação básica sobre subscritores abrange toda e qualquer informação detida pela administração de um fornecedor de serviços relativamente a um subscritor dos seus serviços. A informação relativa ao subscritor poderá apresentar-se sob a forma de dados informatizados ou qualquer outra forma, tal como um documento em suporte papel.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Sendo que a informação relativa ao subscritor nem sempre se apresenta sob a forma de dados informatizados, foi incluída no presente artigo uma disposição especial cujo objetivo é regulamentar este tipo de informação. O termo “subscritor” pressupõe englobar um vasto leque de clientes de fornecedores de serviços, desde aqueles que pagam uma tarifa fixa de assinatura, aos que pagam os serviços à medida que os vão utilizando, até aos que usufruem de serviços gratuitos. O referido termo cobre igualmente toda a informação referente a pessoas que se encontram habilitadas a utilizar a conta do subscritor.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decorrer de uma investigação criminal, a informação relativa ao subscritor poderá revelar-se necessária, basicamente, em duas situações que passamos a descrever: a primeira, quando há que identificar quais os serviços, e as medidas técnicas a eles associadas, que foram utilizados ou estão a ser utilizados por um subscritor, tal como o tipo de serviço telefónico utilizado (por ex.: móvel), o tipo de outros serviços conexos utilizados (por ex.: reencaminhamento de chamadas, voice-mail, etc.). o número de telefone ou outro endereço técnico (por ex.: endereço de e-mail).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segunda, nos casos em que é conhecido um endereço técnico, a informação relativa ao subscritor é necessária como forma de ajudar a identificar a pessoa visada. Outras informações relativas ao subscritor, tal como informação comercial sobre faturação e registos de pagamento do subscritor, poderão igualmente ser de alguma utilidade no contexto de investigações criminais, nomeadamente quando o crime que está a ser alvo de investigação envolve uma situação de fraude informática ou outras infrações de natureza económica.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218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Estes dados são gerados por computadores na cadeia de comunicação de forma a encaminhar uma comunicação desde a sua origem até ao seu destino. São, portanto, elementos auxiliares da comunicação propriamente dita.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caso da investigação de uma infração penal cometida relativamente a um sistema informático, os dados de tráfego são necessários para localizar a origem de uma comunicação como ponto de partida para a recolha de provas adicionais ou como parte integrante da prova da infração. Os dados de tráfego podem ter uma duração efémera pelo que se torna necessário requerer a sua preservação expedita.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Consequentemente a sua rápida divulgação poderá ser necessária para distinguir o destino da comunicação de modo a recolher provas complementares antes que tais dados sejam apagados ou para efeitos de identificação de um suspeito. O procedimento normal de recolha e divulgação de dados informáticos poderá pois revelar-se insuficiente.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t-P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P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Além disso a recolha destes dados é encarada como implicando em princípio uma menor intrusão uma vez que se desconhece o conteúdo da comunicação que é visto como sendo mais delicado</a:t>
            </a:r>
            <a:r>
              <a:rPr lang="en-GB" dirty="0">
                <a:effectLst/>
                <a:latin typeface="Arial" panose="020B0604020202020204" pitchFamily="34" charset="0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CF4C01-59D1-40AC-ABAA-0AE036E9F18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428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85A80-396C-432A-AED1-BB91A46A9726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C3DF9-EB27-4BC5-A9AA-9B5C3DCB30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356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87E4E-3D49-4E25-B91F-1AF555572B9A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759AC-EF4E-4891-8C4E-2B6B0574FF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9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30660-A67E-4513-A4DA-263C7D4FFDA1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468EF-0C7D-4815-977B-643162CBB3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41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1A101-F5D9-4E0F-A2E3-31653A394A9B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2E50F-F83A-42AC-8BE7-462956D58F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580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7E559-1D42-4C9E-AF2B-8C267B8483A3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F6ED3-4F23-422B-A4EE-4F2AB80A75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461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EE50-C615-4D24-A3C7-A3917EF0D195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6F37-E157-4A71-B74F-13F2098F89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19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DF75B-5A96-4B4E-909F-7188D5946C4A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ED92E-D081-4650-BDA2-FDC72F732B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23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45634-5B54-4CAE-83D1-A8AF6AAE209A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19672-D0A0-4718-8BBB-2A72124EA1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105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79A50-A670-4F3D-AEBB-FB493323224A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F2CE5-82EE-4D86-A1BA-A62E2F853B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57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2BC24-DDCD-4AF4-94D4-31CBBA7DC30E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783FF-B27A-4DA4-8DF3-25C8A2D9A4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578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740F2-BF0B-43DC-8CFA-2E210D9DDBF7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9B6B6-9482-44D1-B9B3-C0B6ADDE66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257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D6731DF-1C75-45F0-AD20-F5D76F80E562}" type="datetime1">
              <a:rPr lang="en-US" smtClean="0"/>
              <a:t>10/5/2021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3356E94-CB88-43B7-8FBD-51FAC28F17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65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s://www.google.com/search?q=budapest+convention&amp;client=firefox-b-d&amp;tbm=isch&amp;source=iu&amp;ictx=1&amp;fir=ZZ7-eGVsgWp-4M%252C3KYhsb_5-Pi7FM%252C%252Fm%252F0fz_nr&amp;vet=1&amp;usg=AI4_-kSJDlP6Pr2ZoTW71_tmQNmWSirr8g&amp;sa=X&amp;ved=2ahUKEwjp7IWV0u3rAhVw-SoKHXmpBjYQ_B16BAgTEAM#imgrc=ZZ7-eGVsgWp-4M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microsoft.com/office/2017/06/relationships/model3d" Target="../media/model3d1.glb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s://www.google.com/imgres?imgurl=http%3A%2F%2Fwww.coe.int%2Fdocuments%2F8475493%2F52004869%2FFotoJet%2B%25281%2529.jpg%2Fc45f3b85-1d37-b73e-bffa-6fa22ff908ab&amp;imgrefurl=https%3A%2F%2Fwww.coe.int%2Fen%2Fweb%2Fcybercrime%2F-%2Fthe-coe-standard-operating-procedures-for-the-collection-analysis-and-presentation-of-electronic-evidence-have-been-released&amp;tbnid=zrU4UzEl0OUWJM&amp;vet=12ahUKEwig_tDL0-3rAhWCk6QKHeeBDDAQMygEegUIARCsAQ..i&amp;docid=gkXd6B1mxcCGCM&amp;w=870&amp;h=489&amp;q=electronic%20evidence&amp;client=firefox-b-d&amp;ved=2ahUKEwig_tDL0-3rAhWCk6QKHeeBDDAQMygEegUIARCsAQ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s://www.google.com/imgres?imgurl=https%3A%2F%2Fwww.simplilearn.com%2Fice9%2Ffree_resources_article_thumb%2FWhat_is_Data_Types_of_Data_and_How_To_Analyze_Data.jpg&amp;imgrefurl=https%3A%2F%2Fwww.simplilearn.com%2Fwhat-is-data-article&amp;tbnid=1UG-ZP1lhdESkM&amp;vet=12ahUKEwi5rPSWze3rAhUJ16QKHYKtANMQMygNegUIARC7AQ..i&amp;docid=_VmfOCU-RFECDM&amp;w=848&amp;h=477&amp;q=electronic%20data%20types&amp;client=firefox-b-d&amp;ved=2ahUKEwi5rPSWze3rAhUJ16QKHYKtANMQMygNegUIARC7AQ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928926" y="6279703"/>
            <a:ext cx="30721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2400" b="1" i="0" u="none" strike="noStrike" cap="none" normalizeH="0" baseline="0" dirty="0">
                <a:ln>
                  <a:noFill/>
                </a:ln>
                <a:solidFill>
                  <a:srgbClr val="2F618F"/>
                </a:solidFill>
                <a:effectLst/>
                <a:latin typeface="Arial Narrow" panose="020B0606020202030204" pitchFamily="34" charset="0"/>
                <a:ea typeface="Calibri" pitchFamily="34" charset="0"/>
                <a:cs typeface="Times New Roman" pitchFamily="18" charset="0"/>
              </a:rPr>
              <a:t>www.coe.int/cybercrime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9512" y="1454030"/>
            <a:ext cx="8750206" cy="492442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PT" sz="3600" b="1" i="1" dirty="0">
                <a:solidFill>
                  <a:schemeClr val="tx2"/>
                </a:solidFill>
              </a:rPr>
              <a:t>Curso Judiciário Especializado sobre Cooperação Internacional</a:t>
            </a:r>
          </a:p>
          <a:p>
            <a:pPr algn="ctr"/>
            <a:endParaRPr lang="fr-FR" b="1" dirty="0"/>
          </a:p>
          <a:p>
            <a:pPr marL="0" indent="0" algn="ctr">
              <a:buFont typeface="Arial" charset="0"/>
              <a:buNone/>
              <a:defRPr/>
            </a:pPr>
            <a:r>
              <a:rPr lang="pt-PT" b="1" dirty="0"/>
              <a:t>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pt-PT" sz="3200" b="1" dirty="0">
                <a:solidFill>
                  <a:schemeClr val="tx2"/>
                </a:solidFill>
              </a:rPr>
              <a:t>Sessão 2.2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pt-PT" sz="3200" b="1" dirty="0">
                <a:solidFill>
                  <a:schemeClr val="tx2"/>
                </a:solidFill>
              </a:rPr>
              <a:t>Utilização da aquisição de provas sob a forma eletrónica através de mecanismos de cooperação internacional</a:t>
            </a:r>
          </a:p>
          <a:p>
            <a:pPr marL="0" indent="0" algn="ctr">
              <a:buFont typeface="Arial" charset="0"/>
              <a:buNone/>
              <a:defRPr/>
            </a:pPr>
            <a:endParaRPr lang="en-PH" sz="3200" b="1" dirty="0">
              <a:solidFill>
                <a:schemeClr val="tx2"/>
              </a:solidFill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pt-PT" sz="2800" b="1" dirty="0">
                <a:solidFill>
                  <a:schemeClr val="tx2"/>
                </a:solidFill>
              </a:rPr>
              <a:t>- versão online -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D03BE2-FB8E-7347-AE47-AF895B0A6135}"/>
              </a:ext>
            </a:extLst>
          </p:cNvPr>
          <p:cNvSpPr/>
          <p:nvPr/>
        </p:nvSpPr>
        <p:spPr>
          <a:xfrm>
            <a:off x="-16565" y="-4763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19" name="Picture 4">
            <a:extLst>
              <a:ext uri="{FF2B5EF4-FFF2-40B4-BE49-F238E27FC236}">
                <a16:creationId xmlns:a16="http://schemas.microsoft.com/office/drawing/2014/main" id="{753D533C-3528-6B42-B05B-8356FF76F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65" y="-4254"/>
            <a:ext cx="1321766" cy="107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3">
            <a:extLst>
              <a:ext uri="{FF2B5EF4-FFF2-40B4-BE49-F238E27FC236}">
                <a16:creationId xmlns:a16="http://schemas.microsoft.com/office/drawing/2014/main" id="{E9D04F56-8666-F64D-B157-6DE9DDF12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8836" y="-11113"/>
            <a:ext cx="38179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1400" dirty="0">
              <a:solidFill>
                <a:schemeClr val="bg1"/>
              </a:solidFill>
              <a:ea typeface="MS PGothic" panose="020B0600070205080204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1600" b="1" dirty="0">
              <a:solidFill>
                <a:schemeClr val="bg1"/>
              </a:solidFill>
              <a:latin typeface="Arial Narrow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1" name="Picture 8" descr="http://www.coe.int/documents/16695/995226/Funded+EU%2BCOE+-+Implemented+COE+dark+background.png/643b8f9d-517b-4fad-82f4-488bde2625b0?t=1375371137000?t=1375371137000">
            <a:extLst>
              <a:ext uri="{FF2B5EF4-FFF2-40B4-BE49-F238E27FC236}">
                <a16:creationId xmlns:a16="http://schemas.microsoft.com/office/drawing/2014/main" id="{5F39A16C-F9D3-2A4D-98FE-6E0DFED1E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748" y="211138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3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/>
              <a:t>Tipos comuns de </a:t>
            </a:r>
          </a:p>
          <a:p>
            <a:pPr algn="r">
              <a:lnSpc>
                <a:spcPct val="80000"/>
              </a:lnSpc>
            </a:pPr>
            <a:r>
              <a:rPr lang="pt-PT" sz="3200" b="1" dirty="0"/>
              <a:t>provas sob a forma eletrónica na AJM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1069177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Mais sobre dados de tráfego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sz="2000" dirty="0">
              <a:cs typeface="Arial" panose="020B0604020202020204" pitchFamily="34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pt-PT" sz="2000" b="1" dirty="0"/>
              <a:t>Convenção sobre o Cibercrime (STE 185), artigo 1.º</a:t>
            </a:r>
            <a:r>
              <a:rPr lang="pt-PT" sz="2000" dirty="0"/>
              <a:t>: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pt-PT" sz="2000" dirty="0"/>
              <a:t>Para os efeitos da presente Convenção: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t-PT" sz="2000" dirty="0"/>
              <a:t>d.) “</a:t>
            </a:r>
            <a:r>
              <a:rPr lang="pt-PT" sz="2000" b="1" dirty="0"/>
              <a:t>dados de tráfego</a:t>
            </a:r>
            <a:r>
              <a:rPr lang="pt-PT" sz="2000" dirty="0"/>
              <a:t>” significa todos os dados informáticos relacionados com uma comunicação efetuada por meio de um sistema informático, gerados por este sistema como elemento de uma cadeia de comunicação, indicando a origem da comunicação, o destino, o trajeto, a hora, a data, o tamanho, a duração ou o tipo do serviço subjacente.</a:t>
            </a:r>
          </a:p>
          <a:p>
            <a:pPr marL="0" indent="0" algn="just">
              <a:buNone/>
            </a:pPr>
            <a:endParaRPr lang="en-US" sz="2200" dirty="0"/>
          </a:p>
        </p:txBody>
      </p:sp>
      <p:pic>
        <p:nvPicPr>
          <p:cNvPr id="2050" name="Picture 2" descr="Image result for budapest convention">
            <a:hlinkClick r:id="rId4"/>
            <a:extLst>
              <a:ext uri="{FF2B5EF4-FFF2-40B4-BE49-F238E27FC236}">
                <a16:creationId xmlns:a16="http://schemas.microsoft.com/office/drawing/2014/main" id="{AA212368-0EDF-4310-8CE9-7FAFFB7E4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345" y="2310862"/>
            <a:ext cx="2358095" cy="3348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270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/>
              <a:t>Tipos comuns de </a:t>
            </a:r>
          </a:p>
          <a:p>
            <a:pPr algn="r">
              <a:lnSpc>
                <a:spcPct val="80000"/>
              </a:lnSpc>
            </a:pPr>
            <a:r>
              <a:rPr lang="pt-PT" sz="3200" b="1" dirty="0"/>
              <a:t>provas sob a forma eletrónica na AJM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1046027"/>
            <a:ext cx="417867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Mais sobre dados de conteúdo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sz="2000" dirty="0"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000" dirty="0"/>
              <a:t>O termo “</a:t>
            </a:r>
            <a:r>
              <a:rPr lang="pt-PT" sz="2000" b="1" dirty="0"/>
              <a:t>dados de conteúdo</a:t>
            </a:r>
            <a:r>
              <a:rPr lang="pt-PT" sz="2000" dirty="0"/>
              <a:t>” não se encontra definido na presente Convenção mas designa o conteúdo informativo da comunicação, ou seja, o </a:t>
            </a:r>
            <a:r>
              <a:rPr lang="pt-PT" sz="2000" b="1" dirty="0"/>
              <a:t>significado ou o teor</a:t>
            </a:r>
            <a:r>
              <a:rPr lang="pt-PT" sz="2000" dirty="0"/>
              <a:t> da comunicação, ou a </a:t>
            </a:r>
            <a:r>
              <a:rPr lang="pt-PT" sz="2000" b="1" dirty="0"/>
              <a:t>mensagem ou informação veiculada</a:t>
            </a:r>
            <a:r>
              <a:rPr lang="pt-PT" sz="2000" dirty="0"/>
              <a:t> pela comunicação (que não a relativa aos dados de tráfego).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000" i="1" dirty="0"/>
              <a:t>Relatório Explicativo da Convenção sobre o Cibercrime, secção 209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5622A4-1462-0B49-BF72-B0E54A13499C}"/>
              </a:ext>
            </a:extLst>
          </p:cNvPr>
          <p:cNvSpPr/>
          <p:nvPr/>
        </p:nvSpPr>
        <p:spPr>
          <a:xfrm>
            <a:off x="4660522" y="1069177"/>
            <a:ext cx="40630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000" dirty="0"/>
              <a:t>Os </a:t>
            </a:r>
            <a:r>
              <a:rPr lang="pt-PT" sz="2000" b="1" dirty="0"/>
              <a:t>dados de conteúdo incluem quaisquer dados que transmitam o significado ou o teor de uma comunicação</a:t>
            </a:r>
            <a:r>
              <a:rPr lang="pt-PT" sz="2000" dirty="0"/>
              <a:t>, bem como dados tratados, armazenados ou transmitidos por programas informáticos.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5" name="3D Model 4" descr="File folder with contents">
                <a:extLst>
                  <a:ext uri="{FF2B5EF4-FFF2-40B4-BE49-F238E27FC236}">
                    <a16:creationId xmlns:a16="http://schemas.microsoft.com/office/drawing/2014/main" id="{CC0C120A-4857-4C5F-BC05-1F9A87EF797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29012550"/>
                  </p:ext>
                </p:extLst>
              </p:nvPr>
            </p:nvGraphicFramePr>
            <p:xfrm>
              <a:off x="5856726" y="3377291"/>
              <a:ext cx="3093208" cy="3112244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3093208" cy="3112244"/>
                    </a:xfrm>
                    <a:prstGeom prst="rect">
                      <a:avLst/>
                    </a:prstGeom>
                  </am3d:spPr>
                  <am3d:camera>
                    <am3d:pos x="0" y="0" z="6154701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746901" d="1000000"/>
                    <am3d:preTrans dx="0" dy="-13710234" dz="362805"/>
                    <am3d:scale>
                      <am3d:sx n="1000000" d="1000000"/>
                      <am3d:sy n="1000000" d="1000000"/>
                      <am3d:sz n="1000000" d="1000000"/>
                    </am3d:scale>
                    <am3d:rot ax="472991" ay="3127645" az="374251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4063999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5" name="3D Model 4" descr="File folder with contents">
                <a:extLst>
                  <a:ext uri="{FF2B5EF4-FFF2-40B4-BE49-F238E27FC236}">
                    <a16:creationId xmlns:a16="http://schemas.microsoft.com/office/drawing/2014/main" id="{CC0C120A-4857-4C5F-BC05-1F9A87EF797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56726" y="3377291"/>
                <a:ext cx="3093208" cy="311224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8499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/>
              <a:t>Tipos comuns de </a:t>
            </a:r>
          </a:p>
          <a:p>
            <a:pPr algn="r">
              <a:lnSpc>
                <a:spcPct val="80000"/>
              </a:lnSpc>
            </a:pPr>
            <a:r>
              <a:rPr lang="pt-PT" sz="3200" b="1" dirty="0"/>
              <a:t>provas sob a forma eletrónica na AJM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825546"/>
            <a:ext cx="448347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Mais sobre dados na cloud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sz="20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Definição da Wikipédia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dirty="0"/>
              <a:t>O armazenamento na </a:t>
            </a:r>
            <a:r>
              <a:rPr lang="pt-PT" sz="2000" b="1" dirty="0"/>
              <a:t>cloud é um modelo de armazenamento de dados informáticos</a:t>
            </a:r>
            <a:r>
              <a:rPr lang="pt-PT" sz="2000" dirty="0"/>
              <a:t> em que os dados digitais são armazenados em conjuntos lógicos. 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dirty="0"/>
              <a:t>O armazenamento físico abrange vários servidores</a:t>
            </a:r>
            <a:r>
              <a:rPr lang="pt-PT" sz="2000" dirty="0"/>
              <a:t> (por vezes em múltiplas localizações) e o ambiente físico é normalmente detido e gerido por uma empresa de alojamento.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dirty="0"/>
              <a:t>Estes fornecedores de serviços de armazenamento na cloud são responsáveis </a:t>
            </a:r>
            <a:r>
              <a:rPr lang="pt-PT" sz="2000" dirty="0"/>
              <a:t>por manter os dados disponíveis e acessíveis.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5622A4-1462-0B49-BF72-B0E54A13499C}"/>
              </a:ext>
            </a:extLst>
          </p:cNvPr>
          <p:cNvSpPr/>
          <p:nvPr/>
        </p:nvSpPr>
        <p:spPr>
          <a:xfrm>
            <a:off x="4667903" y="872616"/>
            <a:ext cx="4109545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pt-PT" sz="2000" b="1" dirty="0"/>
              <a:t>Definições da jurisprudência (país membro do T-CY – Sérvia – exemplo):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000" b="1" dirty="0">
                <a:ea typeface="Verdana" panose="020B0604030504040204" pitchFamily="34" charset="0"/>
                <a:cs typeface="Arial" panose="020B0604020202020204" pitchFamily="34" charset="0"/>
              </a:rPr>
              <a:t>Dados na cloud</a:t>
            </a:r>
            <a:r>
              <a:rPr lang="pt-PT" sz="2000" dirty="0">
                <a:ea typeface="Verdana" panose="020B0604030504040204" pitchFamily="34" charset="0"/>
                <a:cs typeface="Arial" panose="020B0604020202020204" pitchFamily="34" charset="0"/>
              </a:rPr>
              <a:t> – </a:t>
            </a:r>
            <a:r>
              <a:rPr lang="pt-PT" sz="2000" i="1" dirty="0">
                <a:ea typeface="Verdana" panose="020B0604030504040204" pitchFamily="34" charset="0"/>
                <a:cs typeface="Arial" panose="020B0604020202020204" pitchFamily="34" charset="0"/>
              </a:rPr>
              <a:t>dados frequentemente armazenados em pacotes divididos pelo algoritmo de um programa especial em servidores dedicados instalados em diferentes países e deslocados em conformidade com a sobrecarga do programa/sistema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b="1" dirty="0">
                <a:solidFill>
                  <a:srgbClr val="FF0000"/>
                </a:solidFill>
              </a:rPr>
              <a:t>De salientar que os dados na cloud não são considerados como dados separados pela Convenção de Budapeste.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19541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/>
              <a:t>Tipos comuns de </a:t>
            </a:r>
          </a:p>
          <a:p>
            <a:pPr algn="r">
              <a:lnSpc>
                <a:spcPct val="80000"/>
              </a:lnSpc>
            </a:pPr>
            <a:r>
              <a:rPr lang="pt-PT" sz="3200" b="1" dirty="0"/>
              <a:t>provas sob a forma eletrónica na AJM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989546"/>
            <a:ext cx="487536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pt-PT" sz="2200" b="1" dirty="0">
                <a:ea typeface="Verdana" panose="020B0604030504040204" pitchFamily="34" charset="0"/>
                <a:cs typeface="Arial" panose="020B0604020202020204" pitchFamily="34" charset="0"/>
              </a:rPr>
              <a:t>Desafios existentes em matéria de provas sob a forma eletrónica que se refletem nos processos de AJM</a:t>
            </a:r>
            <a:r>
              <a:rPr lang="pt-PT" sz="2200" dirty="0">
                <a:ea typeface="Verdana" panose="020B0604030504040204" pitchFamily="34" charset="0"/>
                <a:cs typeface="Arial" panose="020B0604020202020204" pitchFamily="34" charset="0"/>
              </a:rPr>
              <a:t>:</a:t>
            </a:r>
          </a:p>
          <a:p>
            <a:endParaRPr lang="en-GB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200" i="1" dirty="0">
                <a:ea typeface="Verdana" panose="020B0604030504040204" pitchFamily="34" charset="0"/>
                <a:cs typeface="Arial" panose="020B0604020202020204" pitchFamily="34" charset="0"/>
              </a:rPr>
              <a:t>Identificação e localização dos elementos de prova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200" i="1" dirty="0">
                <a:ea typeface="Verdana" panose="020B0604030504040204" pitchFamily="34" charset="0"/>
                <a:cs typeface="Arial" panose="020B0604020202020204" pitchFamily="34" charset="0"/>
              </a:rPr>
              <a:t>Proteção do hardware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200" i="1" dirty="0">
                <a:ea typeface="Verdana" panose="020B0604030504040204" pitchFamily="34" charset="0"/>
                <a:cs typeface="Arial" panose="020B0604020202020204" pitchFamily="34" charset="0"/>
              </a:rPr>
              <a:t>Recolha e análise dos dados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200" i="1" dirty="0">
                <a:ea typeface="Verdana" panose="020B0604030504040204" pitchFamily="34" charset="0"/>
                <a:cs typeface="Arial" panose="020B0604020202020204" pitchFamily="34" charset="0"/>
              </a:rPr>
              <a:t>Manutenção da integridade e da cadeia de custódia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200" i="1" dirty="0">
                <a:ea typeface="Verdana" panose="020B0604030504040204" pitchFamily="34" charset="0"/>
                <a:cs typeface="Arial" panose="020B0604020202020204" pitchFamily="34" charset="0"/>
              </a:rPr>
              <a:t>Respeito pelas regras judiciais e a admissibilidade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200" i="1" dirty="0">
                <a:ea typeface="Verdana" panose="020B0604030504040204" pitchFamily="34" charset="0"/>
                <a:cs typeface="Arial" panose="020B0604020202020204" pitchFamily="34" charset="0"/>
              </a:rPr>
              <a:t>Associação do suspeito à utilização do dispositivo no momento relevante (“Atribuição”)</a:t>
            </a:r>
          </a:p>
        </p:txBody>
      </p:sp>
      <p:pic>
        <p:nvPicPr>
          <p:cNvPr id="3074" name="Picture 2" descr="The CoE Standard Operating Procedures for the collection, analysis and  presentation of electronic evidence have been released - CyberSouth  Activities">
            <a:hlinkClick r:id="rId4"/>
            <a:extLst>
              <a:ext uri="{FF2B5EF4-FFF2-40B4-BE49-F238E27FC236}">
                <a16:creationId xmlns:a16="http://schemas.microsoft.com/office/drawing/2014/main" id="{14F97D7E-CCF2-450D-9780-FB27E4BC1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380" y="2717549"/>
            <a:ext cx="3570353" cy="201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636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/>
              <a:t>Tipos comuns de </a:t>
            </a:r>
          </a:p>
          <a:p>
            <a:pPr algn="r">
              <a:lnSpc>
                <a:spcPct val="80000"/>
              </a:lnSpc>
            </a:pPr>
            <a:r>
              <a:rPr lang="pt-PT" sz="3200" b="1" dirty="0"/>
              <a:t>provas sob a forma eletrónica na AJM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499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pt-PT" sz="2400" b="1" dirty="0">
                <a:solidFill>
                  <a:schemeClr val="bg1"/>
                </a:solidFill>
              </a:rPr>
              <a:t>Utilização da aquisição de provas sob a forma eletrónica </a:t>
            </a:r>
            <a:br>
              <a:rPr lang="pt-PT" sz="2400" b="1" dirty="0">
                <a:solidFill>
                  <a:schemeClr val="bg1"/>
                </a:solidFill>
              </a:rPr>
            </a:br>
            <a:r>
              <a:rPr lang="pt-PT" sz="2400" b="1" dirty="0">
                <a:solidFill>
                  <a:schemeClr val="bg1"/>
                </a:solidFill>
              </a:rPr>
              <a:t>através de mecanismos de cooperação internacional 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594925"/>
            <a:ext cx="852502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PT" sz="3200" b="1" dirty="0">
                <a:ea typeface="ＭＳ Ｐゴシック" charset="0"/>
                <a:cs typeface="ＭＳ Ｐゴシック" charset="0"/>
              </a:rPr>
              <a:t>Parte 2</a:t>
            </a:r>
          </a:p>
          <a:p>
            <a:pPr algn="ctr">
              <a:lnSpc>
                <a:spcPct val="80000"/>
              </a:lnSpc>
            </a:pPr>
            <a:br>
              <a:rPr lang="pt-PT" sz="3200" b="1" dirty="0">
                <a:ea typeface="ＭＳ Ｐゴシック" charset="0"/>
                <a:cs typeface="ＭＳ Ｐゴシック" charset="0"/>
              </a:rPr>
            </a:br>
            <a:r>
              <a:rPr lang="pt-PT" sz="3200" b="1" dirty="0">
                <a:ea typeface="ＭＳ Ｐゴシック" charset="0"/>
                <a:cs typeface="ＭＳ Ｐゴシック" charset="0"/>
              </a:rPr>
              <a:t>Estabelecimento das autoridades competentes – centrais e de execução</a:t>
            </a:r>
          </a:p>
          <a:p>
            <a:pPr algn="ctr" eaLnBrk="1" hangingPunct="1">
              <a:lnSpc>
                <a:spcPct val="80000"/>
              </a:lnSpc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90413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Estabelecimento das autoridades competentes – </a:t>
            </a:r>
          </a:p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centrais e de execução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106706" y="1121399"/>
            <a:ext cx="4162097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200" b="1" dirty="0">
                <a:ea typeface="Times New Roman" panose="02020603050405020304" pitchFamily="18" charset="0"/>
                <a:cs typeface="Arial" panose="020B0604020202020204" pitchFamily="34" charset="0"/>
              </a:rPr>
              <a:t>Soluções disponíveis em diferentes países</a:t>
            </a:r>
            <a:r>
              <a:rPr lang="pt-PT" sz="2200" dirty="0"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200" i="1" dirty="0">
                <a:ea typeface="Verdana" panose="020B0604030504040204" pitchFamily="34" charset="0"/>
                <a:cs typeface="Arial" panose="020B0604020202020204" pitchFamily="34" charset="0"/>
              </a:rPr>
              <a:t>Ministério (Departamento) da Justiça enquanto autoridade central e unidade nacional para processar todos os pedidos 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200" i="1" dirty="0">
                <a:ea typeface="Verdana" panose="020B0604030504040204" pitchFamily="34" charset="0"/>
                <a:cs typeface="Arial" panose="020B0604020202020204" pitchFamily="34" charset="0"/>
              </a:rPr>
              <a:t>Pontos de contacto únicos em diferentes autoridades (Ministério da Justiça, autoridades de aplicação da lei, Ministério Público, Tribunal, etc.)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5622A4-1462-0B49-BF72-B0E54A13499C}"/>
              </a:ext>
            </a:extLst>
          </p:cNvPr>
          <p:cNvSpPr/>
          <p:nvPr/>
        </p:nvSpPr>
        <p:spPr>
          <a:xfrm>
            <a:off x="5023944" y="1121399"/>
            <a:ext cx="416209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pt-PT" sz="2200" i="1" dirty="0">
                <a:ea typeface="Verdana" panose="020B0604030504040204" pitchFamily="34" charset="0"/>
                <a:cs typeface="Arial" panose="020B0604020202020204" pitchFamily="34" charset="0"/>
              </a:rPr>
              <a:t>Um grupo de trabalho/unidade com agentes de ligação dos serviços competentes, como</a:t>
            </a:r>
            <a:r>
              <a:rPr lang="pt-PT" sz="2200" dirty="0">
                <a:ea typeface="Verdana" panose="020B060403050404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200" dirty="0">
                <a:ea typeface="Verdana" panose="020B0604030504040204" pitchFamily="34" charset="0"/>
                <a:cs typeface="Arial" panose="020B0604020202020204" pitchFamily="34" charset="0"/>
              </a:rPr>
              <a:t>Polícia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200" dirty="0">
                <a:ea typeface="Verdana" panose="020B0604030504040204" pitchFamily="34" charset="0"/>
                <a:cs typeface="Arial" panose="020B0604020202020204" pitchFamily="34" charset="0"/>
              </a:rPr>
              <a:t>Investigadores (se diferentes)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200" dirty="0">
                <a:ea typeface="Verdana" panose="020B0604030504040204" pitchFamily="34" charset="0"/>
                <a:cs typeface="Arial" panose="020B0604020202020204" pitchFamily="34" charset="0"/>
              </a:rPr>
              <a:t>Procuradores/juízes de instrução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200" dirty="0">
                <a:ea typeface="Verdana" panose="020B0604030504040204" pitchFamily="34" charset="0"/>
                <a:cs typeface="Arial" panose="020B0604020202020204" pitchFamily="34" charset="0"/>
              </a:rPr>
              <a:t>Segurança nacional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200" dirty="0">
                <a:ea typeface="Verdana" panose="020B0604030504040204" pitchFamily="34" charset="0"/>
                <a:cs typeface="Arial" panose="020B0604020202020204" pitchFamily="34" charset="0"/>
              </a:rPr>
              <a:t>Serviço forense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2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200" b="1" dirty="0">
                <a:ea typeface="Verdana" panose="020B0604030504040204" pitchFamily="34" charset="0"/>
                <a:cs typeface="Arial" panose="020B0604020202020204" pitchFamily="34" charset="0"/>
              </a:rPr>
              <a:t>Qual é a situação no seu país?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33272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Estabelecimento das autoridades competentes – </a:t>
            </a:r>
          </a:p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centrais e de execução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F8472A9-1742-4150-8D1B-FC3B3B72FE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9081903"/>
              </p:ext>
            </p:extLst>
          </p:nvPr>
        </p:nvGraphicFramePr>
        <p:xfrm>
          <a:off x="655332" y="865407"/>
          <a:ext cx="7833335" cy="5582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557742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Estabelecimento das autoridades competentes – </a:t>
            </a:r>
          </a:p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centrais e de execução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106706" y="921588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Qualquer que seja o sistema em vigor, recomenda-se vivamente o seguinte, no mínimo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000" b="1" dirty="0"/>
              <a:t>pessoal formado e equipado </a:t>
            </a:r>
            <a:r>
              <a:rPr lang="pt-PT" sz="2000" dirty="0"/>
              <a:t>disponível 24/7 para facilitar o trabalho operacional e realizar ou apoiar as atividades de assistência jurídica mútua (AJM)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000" b="1" dirty="0"/>
              <a:t>experiência avançada </a:t>
            </a:r>
            <a:r>
              <a:rPr lang="pt-PT" sz="2000" dirty="0"/>
              <a:t>do pessoal em investigações criminais para assegurar uma sensibilização para o contexto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000" b="1" dirty="0"/>
              <a:t>sólida experiência em tecnologias da informação/forenses digitais</a:t>
            </a:r>
            <a:r>
              <a:rPr lang="pt-PT" sz="2000" dirty="0"/>
              <a:t> para dar resposta aos pedidos, quando necessário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endParaRPr lang="en-GB" sz="2200" dirty="0"/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sz="2200" i="1" dirty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403814-7FF3-CA4C-8D90-DEA86A31516C}"/>
              </a:ext>
            </a:extLst>
          </p:cNvPr>
          <p:cNvSpPr/>
          <p:nvPr/>
        </p:nvSpPr>
        <p:spPr>
          <a:xfrm>
            <a:off x="4672870" y="989546"/>
            <a:ext cx="4572000" cy="49552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pt-PT" sz="2100" b="1" dirty="0"/>
              <a:t>conhecimento profundo</a:t>
            </a:r>
            <a:r>
              <a:rPr lang="pt-PT" sz="2100" dirty="0"/>
              <a:t> do quadro jurídico e dos procedimentos da </a:t>
            </a:r>
            <a:r>
              <a:rPr lang="pt-PT" sz="2100" b="1" dirty="0"/>
              <a:t>AJM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pt-PT" sz="2100" b="1" dirty="0"/>
              <a:t>competência e possibilidade para</a:t>
            </a:r>
            <a:r>
              <a:rPr lang="pt-PT" sz="21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100" dirty="0"/>
              <a:t>prestar </a:t>
            </a:r>
            <a:r>
              <a:rPr lang="pt-PT" sz="2100" b="1" dirty="0"/>
              <a:t>imediatamente assistência</a:t>
            </a:r>
            <a:r>
              <a:rPr lang="pt-PT" sz="2100" dirty="0"/>
              <a:t> em investigações ou julgamentos relativos a infrações penais relacionadas com sistemas e dados informáticos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100" b="1" dirty="0"/>
              <a:t>recolher meios de prova</a:t>
            </a:r>
            <a:r>
              <a:rPr lang="pt-PT" sz="2100" dirty="0"/>
              <a:t> sob a forma eletrónica relativos à infração penal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100" b="1" dirty="0"/>
              <a:t>partilhar provas sob a forma eletrónica </a:t>
            </a:r>
            <a:r>
              <a:rPr lang="pt-PT" sz="2100" dirty="0"/>
              <a:t>sem demora com a autoridade competente do país requerente</a:t>
            </a:r>
          </a:p>
          <a:p>
            <a:pPr marL="342900" indent="-342900">
              <a:buFont typeface="Wingdings" pitchFamily="2" charset="2"/>
              <a:buChar char="ü"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110829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19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Estabelecimento das autoridades competentes – </a:t>
            </a:r>
          </a:p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centrais e de execução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303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 dirty="0">
                <a:ea typeface="ＭＳ Ｐゴシック" pitchFamily="34" charset="-128"/>
              </a:rPr>
              <a:t>Agenda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50199" y="1040990"/>
            <a:ext cx="3791244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1" hangingPunct="1">
              <a:buFont typeface="Wingdings" pitchFamily="2" charset="2"/>
              <a:buChar char="Ø"/>
            </a:pPr>
            <a:r>
              <a:rPr lang="pt-PT" sz="2200" b="1" dirty="0"/>
              <a:t>Parte 1</a:t>
            </a:r>
          </a:p>
          <a:p>
            <a:pPr marL="342900" indent="-342900" eaLnBrk="1" hangingPunct="1">
              <a:buFont typeface="Wingdings" pitchFamily="2" charset="2"/>
              <a:buChar char="ü"/>
            </a:pPr>
            <a:r>
              <a:rPr lang="pt-PT" sz="2200" i="1" dirty="0"/>
              <a:t>Tipos comuns de provas sob a forma eletrónica na AJM</a:t>
            </a:r>
          </a:p>
          <a:p>
            <a:pPr marL="0" indent="0" eaLnBrk="1" hangingPunct="1">
              <a:buNone/>
            </a:pPr>
            <a:endParaRPr lang="en-GB" sz="2200" dirty="0"/>
          </a:p>
          <a:p>
            <a:pPr marL="342900" indent="-342900" eaLnBrk="1" hangingPunct="1">
              <a:buFont typeface="Wingdings" pitchFamily="2" charset="2"/>
              <a:buChar char="Ø"/>
            </a:pPr>
            <a:r>
              <a:rPr lang="pt-PT" sz="2200" b="1" dirty="0"/>
              <a:t>Parte 2</a:t>
            </a:r>
          </a:p>
          <a:p>
            <a:pPr marL="342900" indent="-342900" eaLnBrk="1" hangingPunct="1">
              <a:buFont typeface="Wingdings" pitchFamily="2" charset="2"/>
              <a:buChar char="ü"/>
            </a:pPr>
            <a:r>
              <a:rPr lang="pt-PT" sz="2200" i="1" dirty="0"/>
              <a:t>Processo das autoridades competentes – centrais e de execução</a:t>
            </a:r>
          </a:p>
          <a:p>
            <a:pPr marL="0" indent="0" eaLnBrk="1" hangingPunct="1">
              <a:buNone/>
            </a:pPr>
            <a:endParaRPr lang="en-GB" sz="2200" dirty="0"/>
          </a:p>
          <a:p>
            <a:pPr marL="342900" indent="-342900" eaLnBrk="1" hangingPunct="1">
              <a:buFont typeface="Wingdings" pitchFamily="2" charset="2"/>
              <a:buChar char="Ø"/>
            </a:pPr>
            <a:r>
              <a:rPr lang="pt-PT" sz="2200" b="1" dirty="0"/>
              <a:t>Parte 3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pt-PT" sz="2200" i="1" dirty="0">
                <a:ea typeface="ＭＳ Ｐゴシック" charset="0"/>
                <a:cs typeface="ＭＳ Ｐゴシック" charset="0"/>
              </a:rPr>
              <a:t>Perspetiva geral prática sobre os procedimentos de assistência jurídica mútua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3FFC4F-A0C7-6241-A6A3-D4D1CB58E595}"/>
              </a:ext>
            </a:extLst>
          </p:cNvPr>
          <p:cNvSpPr/>
          <p:nvPr/>
        </p:nvSpPr>
        <p:spPr>
          <a:xfrm>
            <a:off x="4732127" y="1040990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hangingPunct="1">
              <a:buFont typeface="Wingdings" pitchFamily="2" charset="2"/>
              <a:buChar char="Ø"/>
            </a:pPr>
            <a:r>
              <a:rPr lang="pt-PT" sz="2200" b="1" dirty="0"/>
              <a:t>Parte 4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pt-PT" sz="2200" i="1" dirty="0"/>
              <a:t>Estudo de caso</a:t>
            </a:r>
          </a:p>
          <a:p>
            <a:pPr marL="342900" indent="-342900">
              <a:buFont typeface="Wingdings" pitchFamily="2" charset="2"/>
              <a:buChar char="Ø"/>
            </a:pPr>
            <a:endParaRPr lang="en-GB" sz="2200" b="1" dirty="0"/>
          </a:p>
          <a:p>
            <a:pPr marL="342900" indent="-342900">
              <a:buFont typeface="Wingdings" pitchFamily="2" charset="2"/>
              <a:buChar char="Ø"/>
            </a:pPr>
            <a:r>
              <a:rPr lang="pt-PT" sz="2200" b="1" dirty="0"/>
              <a:t>Parte 5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pt-PT" sz="2200" i="1" dirty="0"/>
              <a:t>Síntese</a:t>
            </a:r>
          </a:p>
          <a:p>
            <a:pPr marL="0" indent="0" eaLnBrk="1" hangingPunct="1">
              <a:buNone/>
            </a:pPr>
            <a:endParaRPr lang="en-GB" sz="2200" dirty="0"/>
          </a:p>
        </p:txBody>
      </p:sp>
      <p:pic>
        <p:nvPicPr>
          <p:cNvPr id="7" name="Picture 6" descr="A picture containing keyboard&#10;&#10;Description automatically generated">
            <a:extLst>
              <a:ext uri="{FF2B5EF4-FFF2-40B4-BE49-F238E27FC236}">
                <a16:creationId xmlns:a16="http://schemas.microsoft.com/office/drawing/2014/main" id="{455AF801-88F3-47B2-A204-6A319231F3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9785" y="3503202"/>
            <a:ext cx="3121938" cy="207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55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pt-PT" sz="2400" b="1" dirty="0">
                <a:solidFill>
                  <a:schemeClr val="bg1"/>
                </a:solidFill>
              </a:rPr>
              <a:t>Utilização da aquisição de provas sob a forma eletrónica </a:t>
            </a:r>
            <a:br>
              <a:rPr lang="pt-PT" sz="2400" b="1" dirty="0">
                <a:solidFill>
                  <a:schemeClr val="bg1"/>
                </a:solidFill>
              </a:rPr>
            </a:br>
            <a:r>
              <a:rPr lang="pt-PT" sz="2400" b="1" dirty="0">
                <a:solidFill>
                  <a:schemeClr val="bg1"/>
                </a:solidFill>
              </a:rPr>
              <a:t>através de mecanismos de cooperação internacional 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594925"/>
            <a:ext cx="852502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PT" sz="3200" b="1" dirty="0">
                <a:ea typeface="ＭＳ Ｐゴシック" charset="0"/>
                <a:cs typeface="ＭＳ Ｐゴシック" charset="0"/>
              </a:rPr>
              <a:t>Parte 3</a:t>
            </a:r>
          </a:p>
          <a:p>
            <a:pPr algn="ctr">
              <a:lnSpc>
                <a:spcPct val="80000"/>
              </a:lnSpc>
            </a:pPr>
            <a:br>
              <a:rPr lang="pt-PT" sz="3200" b="1" dirty="0">
                <a:ea typeface="ＭＳ Ｐゴシック" charset="0"/>
                <a:cs typeface="ＭＳ Ｐゴシック" charset="0"/>
              </a:rPr>
            </a:br>
            <a:r>
              <a:rPr lang="pt-PT" sz="3200" b="1" dirty="0">
                <a:ea typeface="ＭＳ Ｐゴシック" charset="0"/>
                <a:cs typeface="ＭＳ Ｐゴシック" charset="0"/>
              </a:rPr>
              <a:t>Perspetiva geral prática sobre os procedimentos de assistência jurídica mútua</a:t>
            </a:r>
          </a:p>
          <a:p>
            <a:pPr algn="ctr" eaLnBrk="1" hangingPunct="1">
              <a:lnSpc>
                <a:spcPct val="80000"/>
              </a:lnSpc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355600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Perspetiva geral prática </a:t>
            </a:r>
          </a:p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sobre os procedimentos de assistência jurídica mútua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1121399"/>
            <a:ext cx="4572000" cy="566308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cs typeface="Arial" panose="020B0604020202020204" pitchFamily="34" charset="0"/>
              </a:rPr>
              <a:t>Condição prévia</a:t>
            </a:r>
            <a:r>
              <a:rPr lang="pt-PT" sz="2000" dirty="0">
                <a:cs typeface="Arial" panose="020B0604020202020204" pitchFamily="34" charset="0"/>
              </a:rPr>
              <a:t>: </a:t>
            </a:r>
            <a:r>
              <a:rPr lang="pt-PT" sz="2000" i="1" dirty="0">
                <a:cs typeface="Arial" panose="020B0604020202020204" pitchFamily="34" charset="0"/>
              </a:rPr>
              <a:t>o ato criminoso foi praticado e inclui um elemento internacional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sz="2000" i="1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000" b="1" dirty="0">
                <a:cs typeface="Arial" panose="020B0604020202020204" pitchFamily="34" charset="0"/>
              </a:rPr>
              <a:t>Passo 1</a:t>
            </a:r>
            <a:r>
              <a:rPr lang="pt-PT" sz="2000" dirty="0">
                <a:cs typeface="Arial" panose="020B0604020202020204" pitchFamily="34" charset="0"/>
              </a:rPr>
              <a:t>: </a:t>
            </a:r>
            <a:r>
              <a:rPr lang="pt-PT" sz="2000" i="1" dirty="0">
                <a:cs typeface="Arial" panose="020B0604020202020204" pitchFamily="34" charset="0"/>
              </a:rPr>
              <a:t>o elemento internacional é reconhecido como relacionado com o direito substantivo e/ou processual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endParaRPr lang="en-GB" sz="2000" i="1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000" b="1" dirty="0">
                <a:cs typeface="Arial" panose="020B0604020202020204" pitchFamily="34" charset="0"/>
              </a:rPr>
              <a:t>Passo 2</a:t>
            </a:r>
            <a:r>
              <a:rPr lang="pt-PT" sz="2000" dirty="0">
                <a:cs typeface="Arial" panose="020B0604020202020204" pitchFamily="34" charset="0"/>
              </a:rPr>
              <a:t>: </a:t>
            </a:r>
            <a:r>
              <a:rPr lang="pt-PT" sz="2000" i="1" dirty="0">
                <a:cs typeface="Arial" panose="020B0604020202020204" pitchFamily="34" charset="0"/>
              </a:rPr>
              <a:t>a autoridade local competente e a autoridade responsável pela condução do processo (autoridades de aplicação da lei, Ministério Público, Tribunal) determina o conjunto de factos que deve ser clarificado ou os elementos de prova a recolher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sz="2200" i="1" dirty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403814-7FF3-CA4C-8D90-DEA86A31516C}"/>
              </a:ext>
            </a:extLst>
          </p:cNvPr>
          <p:cNvSpPr/>
          <p:nvPr/>
        </p:nvSpPr>
        <p:spPr>
          <a:xfrm>
            <a:off x="4590184" y="1121399"/>
            <a:ext cx="4572000" cy="566308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000" b="1" dirty="0">
                <a:cs typeface="Arial" panose="020B0604020202020204" pitchFamily="34" charset="0"/>
              </a:rPr>
              <a:t>Passo 3</a:t>
            </a:r>
            <a:r>
              <a:rPr lang="pt-PT" sz="2000" dirty="0">
                <a:cs typeface="Arial" panose="020B0604020202020204" pitchFamily="34" charset="0"/>
              </a:rPr>
              <a:t>: </a:t>
            </a:r>
            <a:r>
              <a:rPr lang="pt-PT" sz="2000" i="1" dirty="0">
                <a:cs typeface="Arial" panose="020B0604020202020204" pitchFamily="34" charset="0"/>
              </a:rPr>
              <a:t>a autoridade local decide qual o nível de cooperação necessário: só é necessário o nível de partilha de informação das autoridades de aplicação da lei (informal ou formal) ou de elementos de prova</a:t>
            </a:r>
          </a:p>
          <a:p>
            <a:endParaRPr lang="en-US" sz="2000" b="1" dirty="0"/>
          </a:p>
          <a:p>
            <a:pPr marL="342900" indent="-342900">
              <a:buFont typeface="Wingdings" pitchFamily="2" charset="2"/>
              <a:buChar char="ü"/>
            </a:pPr>
            <a:r>
              <a:rPr lang="pt-PT" sz="2000" b="1" dirty="0"/>
              <a:t>Passo 4</a:t>
            </a:r>
            <a:r>
              <a:rPr lang="pt-PT" sz="2000" dirty="0"/>
              <a:t>: </a:t>
            </a:r>
            <a:r>
              <a:rPr lang="pt-PT" sz="2000" i="1" dirty="0"/>
              <a:t>a autoridade local dá início ao procedimento de assistência de acordo com o quadro jurídico da AJM: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i="1" dirty="0"/>
              <a:t>se informal, aguarda os resultados do inquérito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i="1" dirty="0"/>
              <a:t>se formal, acompanha o procedimento previsto pelo sistema jurídico</a:t>
            </a:r>
          </a:p>
          <a:p>
            <a:pPr marL="342900" indent="-342900">
              <a:buFont typeface="Wingdings" pitchFamily="2" charset="2"/>
              <a:buChar char="ü"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6281867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Perspetiva geral prática </a:t>
            </a:r>
          </a:p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sobre os procedimentos de assistência jurídica mútua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1046041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200" b="1" dirty="0">
                <a:cs typeface="Arial" panose="020B0604020202020204" pitchFamily="34" charset="0"/>
              </a:rPr>
              <a:t>Passo 5</a:t>
            </a:r>
            <a:r>
              <a:rPr lang="pt-PT" sz="2200" dirty="0">
                <a:cs typeface="Arial" panose="020B0604020202020204" pitchFamily="34" charset="0"/>
              </a:rPr>
              <a:t>:</a:t>
            </a:r>
            <a:r>
              <a:rPr lang="pt-PT" sz="2200" b="1" dirty="0">
                <a:cs typeface="Arial" panose="020B0604020202020204" pitchFamily="34" charset="0"/>
              </a:rPr>
              <a:t> </a:t>
            </a:r>
            <a:r>
              <a:rPr lang="pt-PT" sz="2200" i="1" dirty="0">
                <a:cs typeface="Arial" panose="020B0604020202020204" pitchFamily="34" charset="0"/>
              </a:rPr>
              <a:t>é enviada uma carta de pedido de assistência </a:t>
            </a:r>
            <a:r>
              <a:rPr lang="pt-PT" sz="2000" i="1" dirty="0">
                <a:cs typeface="Arial" panose="020B0604020202020204" pitchFamily="34" charset="0"/>
              </a:rPr>
              <a:t>jurídica mútua e a autoridade central ou executiva aguarda a resposta...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i="1" dirty="0">
                <a:cs typeface="Arial" panose="020B0604020202020204" pitchFamily="34" charset="0"/>
              </a:rPr>
              <a:t>durante algum tempo ou não...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i="1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i="1" dirty="0">
                <a:cs typeface="Arial" panose="020B0604020202020204" pitchFamily="34" charset="0"/>
              </a:rPr>
              <a:t>Pergunta: o que podemos fazer enquanto aguardamos?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i="1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000" b="1" dirty="0">
                <a:cs typeface="Arial" panose="020B0604020202020204" pitchFamily="34" charset="0"/>
              </a:rPr>
              <a:t>Passo 6</a:t>
            </a:r>
            <a:r>
              <a:rPr lang="pt-PT" sz="2000" dirty="0">
                <a:cs typeface="Arial" panose="020B0604020202020204" pitchFamily="34" charset="0"/>
              </a:rPr>
              <a:t>: </a:t>
            </a:r>
            <a:r>
              <a:rPr lang="pt-PT" sz="2000" i="1" dirty="0">
                <a:cs typeface="Arial" panose="020B0604020202020204" pitchFamily="34" charset="0"/>
              </a:rPr>
              <a:t>a carta de pedido de AJM é recebida pela autoridade central ou de execução do Estado requerido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endParaRPr lang="en-GB" sz="2000" i="1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i="1" dirty="0">
                <a:cs typeface="Arial" panose="020B0604020202020204" pitchFamily="34" charset="0"/>
              </a:rPr>
              <a:t>Todas as variações são também possíveis do seu lado!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60D565-6283-1748-95F5-67F9DB5E2D82}"/>
              </a:ext>
            </a:extLst>
          </p:cNvPr>
          <p:cNvSpPr/>
          <p:nvPr/>
        </p:nvSpPr>
        <p:spPr>
          <a:xfrm>
            <a:off x="4572000" y="104400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000" b="1" dirty="0">
                <a:cs typeface="Arial" panose="020B0604020202020204" pitchFamily="34" charset="0"/>
              </a:rPr>
              <a:t>Passo 7</a:t>
            </a:r>
            <a:r>
              <a:rPr lang="pt-PT" sz="2000" dirty="0">
                <a:cs typeface="Arial" panose="020B0604020202020204" pitchFamily="34" charset="0"/>
              </a:rPr>
              <a:t>:</a:t>
            </a:r>
            <a:r>
              <a:rPr lang="pt-PT" sz="2000" b="1" dirty="0">
                <a:cs typeface="Arial" panose="020B0604020202020204" pitchFamily="34" charset="0"/>
              </a:rPr>
              <a:t> </a:t>
            </a:r>
            <a:r>
              <a:rPr lang="pt-PT" sz="2000" i="1" dirty="0">
                <a:cs typeface="Arial" panose="020B0604020202020204" pitchFamily="34" charset="0"/>
              </a:rPr>
              <a:t>o Estado requerido, a autoridade central ou de execução cumpre a carta de pedido e devolve a resposta/elementos de prova à autoridade central ou de execução do Estado requerente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000" i="1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000" b="1" dirty="0">
                <a:cs typeface="Arial" panose="020B0604020202020204" pitchFamily="34" charset="0"/>
              </a:rPr>
              <a:t>Passo 8: a autoridade local que iniciou o procedimento de AJM recebe resposta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endParaRPr lang="en-GB" sz="2000" b="1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ü"/>
            </a:pPr>
            <a:r>
              <a:rPr lang="pt-PT" sz="2000" b="1" dirty="0">
                <a:cs typeface="Arial" panose="020B0604020202020204" pitchFamily="34" charset="0"/>
              </a:rPr>
              <a:t>Passo 9</a:t>
            </a:r>
            <a:r>
              <a:rPr lang="pt-PT" sz="2000" dirty="0">
                <a:cs typeface="Arial" panose="020B0604020202020204" pitchFamily="34" charset="0"/>
              </a:rPr>
              <a:t>: </a:t>
            </a:r>
            <a:r>
              <a:rPr lang="pt-PT" sz="2000" i="1" dirty="0">
                <a:cs typeface="Arial" panose="020B0604020202020204" pitchFamily="34" charset="0"/>
              </a:rPr>
              <a:t>a autoridade local analisa, responde e toma uma decisão relativa a medidas adicionais, incluindo uma nova carta de pedido de AJM</a:t>
            </a:r>
          </a:p>
        </p:txBody>
      </p:sp>
    </p:spTree>
    <p:extLst>
      <p:ext uri="{BB962C8B-B14F-4D97-AF65-F5344CB8AC3E}">
        <p14:creationId xmlns:p14="http://schemas.microsoft.com/office/powerpoint/2010/main" val="19774224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Perspetiva geral prática </a:t>
            </a:r>
          </a:p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sobre os procedimentos de assistência jurídica mútua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1F5343C-3B8C-4F05-911D-60641D1FCD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7219195"/>
              </p:ext>
            </p:extLst>
          </p:nvPr>
        </p:nvGraphicFramePr>
        <p:xfrm>
          <a:off x="1039325" y="989546"/>
          <a:ext cx="7330301" cy="5427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27884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Perspetiva geral prática </a:t>
            </a:r>
          </a:p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sobre os procedimentos de assistência jurídica mútua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1F5343C-3B8C-4F05-911D-60641D1FCD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2102223"/>
              </p:ext>
            </p:extLst>
          </p:nvPr>
        </p:nvGraphicFramePr>
        <p:xfrm>
          <a:off x="1039325" y="989546"/>
          <a:ext cx="7330301" cy="5427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157332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Perspetiva geral prática </a:t>
            </a:r>
          </a:p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sobre os procedimentos de assistência jurídica mútua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1062110" y="1906316"/>
            <a:ext cx="701977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PT" sz="2800" b="1" dirty="0">
                <a:solidFill>
                  <a:srgbClr val="FF0000"/>
                </a:solidFill>
                <a:cs typeface="Arial" panose="020B0604020202020204" pitchFamily="34" charset="0"/>
              </a:rPr>
              <a:t>ADVERTÊNCIA! </a:t>
            </a:r>
          </a:p>
          <a:p>
            <a:pPr algn="ctr">
              <a:spcAft>
                <a:spcPts val="0"/>
              </a:spcAft>
            </a:pPr>
            <a:endParaRPr lang="en-GB" sz="2800" b="1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pt-PT" sz="2800" b="1" dirty="0">
                <a:solidFill>
                  <a:srgbClr val="FF0000"/>
                </a:solidFill>
                <a:cs typeface="Arial" panose="020B0604020202020204" pitchFamily="34" charset="0"/>
              </a:rPr>
              <a:t>Existe a possibilidade de os procedimentos de assistência jurídica mútua no país requerido incluírem medidas jurídicas adicionais e/ou pedidos ou autoridades, com base no quadro jurídico nacional.</a:t>
            </a:r>
          </a:p>
        </p:txBody>
      </p:sp>
    </p:spTree>
    <p:extLst>
      <p:ext uri="{BB962C8B-B14F-4D97-AF65-F5344CB8AC3E}">
        <p14:creationId xmlns:p14="http://schemas.microsoft.com/office/powerpoint/2010/main" val="6306936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Perspetiva geral prática </a:t>
            </a:r>
          </a:p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sobre os procedimentos de assistência jurídica mútua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1387726" y="2305615"/>
            <a:ext cx="63685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pt-PT" sz="2800" b="1" dirty="0">
                <a:cs typeface="Arial" panose="020B0604020202020204" pitchFamily="34" charset="0"/>
              </a:rPr>
              <a:t>Pergunta:</a:t>
            </a:r>
          </a:p>
          <a:p>
            <a:pPr algn="ctr">
              <a:spcAft>
                <a:spcPts val="0"/>
              </a:spcAft>
            </a:pPr>
            <a:endParaRPr lang="en-GB" sz="2800" b="1" dirty="0"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pt-PT" sz="2800" b="1" dirty="0">
                <a:cs typeface="Arial" panose="020B0604020202020204" pitchFamily="34" charset="0"/>
              </a:rPr>
              <a:t>Assistência jurídica mútua e cartas de pedido – qual é a situação e o processo no seu país?</a:t>
            </a:r>
          </a:p>
        </p:txBody>
      </p:sp>
    </p:spTree>
    <p:extLst>
      <p:ext uri="{BB962C8B-B14F-4D97-AF65-F5344CB8AC3E}">
        <p14:creationId xmlns:p14="http://schemas.microsoft.com/office/powerpoint/2010/main" val="15002968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Perspetiva geral prática </a:t>
            </a:r>
          </a:p>
          <a:p>
            <a:pPr algn="r">
              <a:lnSpc>
                <a:spcPct val="80000"/>
              </a:lnSpc>
            </a:pPr>
            <a:r>
              <a:rPr lang="pt-PT" sz="2800" b="1" dirty="0">
                <a:ea typeface="ＭＳ Ｐゴシック" charset="0"/>
                <a:cs typeface="ＭＳ Ｐゴシック" charset="0"/>
              </a:rPr>
              <a:t>sobre os procedimentos de assistência jurídica mútua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9209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pt-PT" sz="2400" b="1" dirty="0">
                <a:solidFill>
                  <a:schemeClr val="bg1"/>
                </a:solidFill>
              </a:rPr>
              <a:t>Utilização da aquisição de provas sob a forma eletrónica </a:t>
            </a:r>
            <a:br>
              <a:rPr lang="pt-PT" sz="2400" b="1" dirty="0">
                <a:solidFill>
                  <a:schemeClr val="bg1"/>
                </a:solidFill>
              </a:rPr>
            </a:br>
            <a:r>
              <a:rPr lang="pt-PT" sz="2400" b="1" dirty="0">
                <a:solidFill>
                  <a:schemeClr val="bg1"/>
                </a:solidFill>
              </a:rPr>
              <a:t>através de mecanismos de cooperação internacional 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594925"/>
            <a:ext cx="8525021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PT" sz="3200" b="1" dirty="0">
                <a:ea typeface="ＭＳ Ｐゴシック" charset="0"/>
                <a:cs typeface="ＭＳ Ｐゴシック" charset="0"/>
              </a:rPr>
              <a:t>Parte 4</a:t>
            </a:r>
          </a:p>
          <a:p>
            <a:pPr algn="ctr">
              <a:lnSpc>
                <a:spcPct val="80000"/>
              </a:lnSpc>
            </a:pPr>
            <a:br>
              <a:rPr lang="pt-PT" sz="3200" b="1" dirty="0">
                <a:ea typeface="ＭＳ Ｐゴシック" charset="0"/>
                <a:cs typeface="ＭＳ Ｐゴシック" charset="0"/>
              </a:rPr>
            </a:br>
            <a:r>
              <a:rPr lang="pt-PT" sz="3200" b="1" dirty="0">
                <a:ea typeface="ＭＳ Ｐゴシック" charset="0"/>
                <a:cs typeface="ＭＳ Ｐゴシック" charset="0"/>
              </a:rPr>
              <a:t>Estudo de caso</a:t>
            </a:r>
          </a:p>
          <a:p>
            <a:pPr algn="ctr" eaLnBrk="1" hangingPunct="1">
              <a:lnSpc>
                <a:spcPct val="80000"/>
              </a:lnSpc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8577308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29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>
                <a:ea typeface="ＭＳ Ｐゴシック" charset="0"/>
                <a:cs typeface="ＭＳ Ｐゴシック" charset="0"/>
              </a:rPr>
              <a:t>Estudo de caso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886602"/>
            <a:ext cx="418085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cs typeface="Arial" panose="020B0604020202020204" pitchFamily="34" charset="0"/>
              </a:rPr>
              <a:t>Breve sinopse de WolfJäger</a:t>
            </a:r>
            <a:r>
              <a:rPr lang="pt-PT" sz="2000" dirty="0"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sz="2000" dirty="0"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O Ministério Público alemão recebeu queixas de possíveis vítimas, cidadãos alemães, sobre uma eventual fraude em investimentos nos mercados financeiros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As vítimas são atraídas por publicidade agressiva online relativa a possíveis lucros de investimento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Depois de responderem ao anúncio, as vítimas são contactadas por “corretores” da “Cactus Market” que oferecem uma carteira de membros, investimento em “opções binárias” e uma conta online, num alemão perfeito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60D565-6283-1748-95F5-67F9DB5E2D82}"/>
              </a:ext>
            </a:extLst>
          </p:cNvPr>
          <p:cNvSpPr/>
          <p:nvPr/>
        </p:nvSpPr>
        <p:spPr>
          <a:xfrm>
            <a:off x="4572000" y="961456"/>
            <a:ext cx="4483478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As vítimas são aconselhadas e incentivadas a aumentar os investimentos mediante o pagamento de fundos através dos seus cartões de crédito para a conta online fornecida pelo corretor da “Cactus Market”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As vítimas têm acesso às suas contas online onde podem observar o estado dos seus investimentos e lucros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Os lucros registam um aumento constante de montantes significativos, o que, em combinação com os conselhos do “corretor”, dá garantia às vítimas para continuarem a investir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Mas, quando a vítima deseja realizar o resgate, tal é-lhe negado parcial ou totalmente alegando “regras de mercado”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39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 dirty="0">
                <a:ea typeface="ＭＳ Ｐゴシック" pitchFamily="34" charset="-128"/>
              </a:rPr>
              <a:t>Objetivos da sessão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D9B726-2DA9-204B-BF3E-36B6AB6770F1}"/>
              </a:ext>
            </a:extLst>
          </p:cNvPr>
          <p:cNvSpPr/>
          <p:nvPr/>
        </p:nvSpPr>
        <p:spPr>
          <a:xfrm>
            <a:off x="88522" y="1044000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2" indent="-342900">
              <a:buFont typeface="Wingdings" pitchFamily="2" charset="2"/>
              <a:buChar char="ü"/>
            </a:pPr>
            <a:r>
              <a:rPr lang="pt-PT" sz="2000" i="1" dirty="0"/>
              <a:t>atualizar e alargar o conhecimento sobre os tipos de provas sob a forma eletrónica típicas dos pedidos e intercâmbios de assistência jurídica mútua</a:t>
            </a:r>
          </a:p>
          <a:p>
            <a:pPr marL="342900" lvl="2" indent="-342900">
              <a:buFont typeface="Wingdings" pitchFamily="2" charset="2"/>
              <a:buChar char="ü"/>
            </a:pPr>
            <a:r>
              <a:rPr lang="pt-PT" sz="2000" i="1" dirty="0"/>
              <a:t>alargar os conhecimentos sobre os tipos de autoridades competentes que participam na assistência jurídica mútua</a:t>
            </a:r>
          </a:p>
          <a:p>
            <a:pPr marL="342900" lvl="2" indent="-342900">
              <a:buFont typeface="Wingdings" pitchFamily="2" charset="2"/>
              <a:buChar char="ü"/>
            </a:pPr>
            <a:r>
              <a:rPr lang="pt-PT" sz="2000" i="1" dirty="0"/>
              <a:t>compreender a diferença entre a autoridade central e a autoridade de execução da AJM e os sistemas híbridos</a:t>
            </a:r>
          </a:p>
          <a:p>
            <a:pPr marL="342900" lvl="2" indent="-342900">
              <a:buFont typeface="Wingdings" pitchFamily="2" charset="2"/>
              <a:buChar char="ü"/>
            </a:pPr>
            <a:r>
              <a:rPr lang="pt-PT" sz="2000" i="1" dirty="0"/>
              <a:t>compreender quais são as competências processuais da AJM no tocante às diferentes autoridades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8C602D-ED60-F847-ABCD-A03310105151}"/>
              </a:ext>
            </a:extLst>
          </p:cNvPr>
          <p:cNvSpPr/>
          <p:nvPr/>
        </p:nvSpPr>
        <p:spPr>
          <a:xfrm>
            <a:off x="4694525" y="1090708"/>
            <a:ext cx="4327931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2" indent="-342900">
              <a:buFont typeface="Wingdings" pitchFamily="2" charset="2"/>
              <a:buChar char="ü"/>
            </a:pPr>
            <a:r>
              <a:rPr lang="pt-PT" sz="2000" i="1" dirty="0"/>
              <a:t>conhecer as eventuais medidas e variações de medidas tomadas durante o processo de AJM pelas diferentes autoridades competentes</a:t>
            </a:r>
          </a:p>
          <a:p>
            <a:pPr marL="342900" lvl="2" indent="-342900">
              <a:buFont typeface="Wingdings" pitchFamily="2" charset="2"/>
              <a:buChar char="ü"/>
            </a:pPr>
            <a:r>
              <a:rPr lang="pt-PT" sz="2000" i="1" dirty="0"/>
              <a:t>participar ativamente na análise de estudo de caso, aplicando os conhecimentos e competências previamente adquiridos</a:t>
            </a:r>
          </a:p>
          <a:p>
            <a:pPr marL="342900" lvl="2" indent="-342900">
              <a:buFont typeface="Wingdings" pitchFamily="2" charset="2"/>
              <a:buChar char="ü"/>
            </a:pPr>
            <a:r>
              <a:rPr lang="pt-PT" sz="2000" i="1" dirty="0"/>
              <a:t>melhorar o conhecimento geral sobre a assistência jurídica mútua em matéria de procedimentos de obtenção de provas sob a forma eletrónica</a:t>
            </a:r>
          </a:p>
          <a:p>
            <a:pPr marL="342900" lvl="2" indent="-342900">
              <a:buFont typeface="Wingdings" pitchFamily="2" charset="2"/>
              <a:buChar char="ü"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3014096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30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>
                <a:ea typeface="ＭＳ Ｐゴシック" charset="0"/>
                <a:cs typeface="ＭＳ Ｐゴシック" charset="0"/>
              </a:rPr>
              <a:t>Estudo de caso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121544" y="833608"/>
            <a:ext cx="4366373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cs typeface="Arial" panose="020B0604020202020204" pitchFamily="34" charset="0"/>
              </a:rPr>
              <a:t>Breve sinopse de WolfJäger</a:t>
            </a:r>
            <a:r>
              <a:rPr lang="pt-PT" sz="2000" dirty="0">
                <a:cs typeface="Arial" panose="020B0604020202020204" pitchFamily="34" charset="0"/>
              </a:rPr>
              <a:t>: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endParaRPr lang="en-GB" sz="2000" dirty="0"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Quando as vítimas continuam a insistir na transferência de grande parte ou da totalidade do valor, o “corretor” transfere a vítima para os “quadros superiores de gestão”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Os quadros superiores de gestão continuam a persuadir as vítimas a prosseguirem os investimentos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Algumas vítimas não cumprem e insistem no resgate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Nesse momento, a “gestão” informa a vítima que, devido à flutuação do mercado financeiro, a sua carteira de “opções binárias” se perdeu bem como todos os fundos, o que também pode ser visualizado na conta online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60D565-6283-1748-95F5-67F9DB5E2D82}"/>
              </a:ext>
            </a:extLst>
          </p:cNvPr>
          <p:cNvSpPr/>
          <p:nvPr/>
        </p:nvSpPr>
        <p:spPr>
          <a:xfrm>
            <a:off x="4855778" y="950707"/>
            <a:ext cx="397291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As vítimas começam a entrar em pânico e solicitam explicações adicionais e pessoalmente, e não através de contacto online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Depois desse pedido, a comunicação é interrompida Ninguém atende as chamadas telefónicas e a conta online é apagada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Os prejuízos a nível pessoal variam entre dezenas de milhares e centenas de milhares de euros.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O número de queixas aumenta. Aparentemente a fraude fez desaparecer milhões ou até mesmo dezenas de milhões de euros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dirty="0">
                <a:cs typeface="Arial" panose="020B0604020202020204" pitchFamily="34" charset="0"/>
              </a:rPr>
              <a:t>O Ministério Público alemão tem de reagir rapidamente</a:t>
            </a:r>
          </a:p>
        </p:txBody>
      </p:sp>
    </p:spTree>
    <p:extLst>
      <p:ext uri="{BB962C8B-B14F-4D97-AF65-F5344CB8AC3E}">
        <p14:creationId xmlns:p14="http://schemas.microsoft.com/office/powerpoint/2010/main" val="28305938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31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>
                <a:ea typeface="ＭＳ Ｐゴシック" charset="0"/>
                <a:cs typeface="ＭＳ Ｐゴシック" charset="0"/>
              </a:rPr>
              <a:t>Estudo de caso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987557"/>
            <a:ext cx="419969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pt-PT" sz="2100" b="1" dirty="0">
                <a:cs typeface="Arial" panose="020B0604020202020204" pitchFamily="34" charset="0"/>
              </a:rPr>
              <a:t>Breve sinopse de WolfJäger</a:t>
            </a:r>
            <a:r>
              <a:rPr lang="pt-PT" sz="2100" dirty="0">
                <a:cs typeface="Arial" panose="020B0604020202020204" pitchFamily="34" charset="0"/>
              </a:rPr>
              <a:t>:</a:t>
            </a:r>
          </a:p>
          <a:p>
            <a:pPr marL="342900" indent="-342900" algn="just">
              <a:spcAft>
                <a:spcPts val="0"/>
              </a:spcAft>
              <a:buFont typeface="Wingdings" pitchFamily="2" charset="2"/>
              <a:buChar char="Ø"/>
            </a:pPr>
            <a:endParaRPr lang="en-GB" sz="2100" dirty="0"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dirty="0">
                <a:cs typeface="Arial" panose="020B0604020202020204" pitchFamily="34" charset="0"/>
              </a:rPr>
              <a:t>Os relatórios iniciais da polícia mostram que todos os contactos, por telefone ou e-mail, são realizados através de serviços VoIP ou de correio Web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dirty="0">
                <a:cs typeface="Arial" panose="020B0604020202020204" pitchFamily="34" charset="0"/>
              </a:rPr>
              <a:t>Nenhum dos endereços IP é na Alemanha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dirty="0">
                <a:cs typeface="Arial" panose="020B0604020202020204" pitchFamily="34" charset="0"/>
              </a:rPr>
              <a:t>Os endereços VoIP apontam para o sudeste da Europa, principalmente Sérvia e Bulgária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dirty="0">
                <a:cs typeface="Arial" panose="020B0604020202020204" pitchFamily="34" charset="0"/>
              </a:rPr>
              <a:t>Os relatórios bancários iniciais sobre as vítimas mostram que estas transferiram o dinheiro para uma conta na República Checa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60D565-6283-1748-95F5-67F9DB5E2D82}"/>
              </a:ext>
            </a:extLst>
          </p:cNvPr>
          <p:cNvSpPr/>
          <p:nvPr/>
        </p:nvSpPr>
        <p:spPr>
          <a:xfrm>
            <a:off x="4836069" y="987557"/>
            <a:ext cx="3941379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100" dirty="0">
                <a:cs typeface="Arial" panose="020B0604020202020204" pitchFamily="34" charset="0"/>
              </a:rPr>
              <a:t>A empresa de corretagem “My Market” não está registada na Alemanha ou na República Checa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100" dirty="0">
                <a:cs typeface="Arial" panose="020B0604020202020204" pitchFamily="34" charset="0"/>
              </a:rPr>
              <a:t>As vítimas informaram que os corretores se apresentaram com nomes e apelidos alemães e que falavam num alemão perfeito, sem sotaque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100" dirty="0">
                <a:cs typeface="Arial" panose="020B0604020202020204" pitchFamily="34" charset="0"/>
              </a:rPr>
              <a:t>O Ministério Público inicia a investigação com cartas de pedido de assistência jurídica mútua imediata e urgente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5782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32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>
                <a:ea typeface="ＭＳ Ｐゴシック" charset="0"/>
                <a:cs typeface="ＭＳ Ｐゴシック" charset="0"/>
              </a:rPr>
              <a:t>Estudo de caso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121544" y="948690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b="1" dirty="0">
                <a:cs typeface="Arial" panose="020B0604020202020204" pitchFamily="34" charset="0"/>
              </a:rPr>
              <a:t>Perguntas iniciais</a:t>
            </a:r>
            <a:r>
              <a:rPr lang="pt-PT" dirty="0"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i="1" dirty="0">
                <a:cs typeface="Arial" panose="020B0604020202020204" pitchFamily="34" charset="0"/>
              </a:rPr>
              <a:t>Quais são as principais orientações da investigação?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i="1" dirty="0">
                <a:cs typeface="Arial" panose="020B0604020202020204" pitchFamily="34" charset="0"/>
              </a:rPr>
              <a:t>O que deve ser investigado em primeiro lugar?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i="1" dirty="0">
                <a:cs typeface="Arial" panose="020B0604020202020204" pitchFamily="34" charset="0"/>
              </a:rPr>
              <a:t>Existe algum tipo de urgência relacionado com alguma parte da investigação?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i="1" dirty="0">
                <a:cs typeface="Arial" panose="020B0604020202020204" pitchFamily="34" charset="0"/>
              </a:rPr>
              <a:t>Que tipo de pedidos serão enviados pelo Ministério Público/juiz de instrução?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i="1" dirty="0">
                <a:cs typeface="Arial" panose="020B0604020202020204" pitchFamily="34" charset="0"/>
              </a:rPr>
              <a:t>A quem serão enviados os pedidos?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i="1" dirty="0">
                <a:cs typeface="Arial" panose="020B0604020202020204" pitchFamily="34" charset="0"/>
              </a:rPr>
              <a:t>Que factos serão solicitados?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i="1" dirty="0">
                <a:cs typeface="Arial" panose="020B0604020202020204" pitchFamily="34" charset="0"/>
              </a:rPr>
              <a:t>Que elementos de prova serão solicitados?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i="1" dirty="0">
                <a:cs typeface="Arial" panose="020B0604020202020204" pitchFamily="34" charset="0"/>
              </a:rPr>
              <a:t>São necessárias medidas especiais de investigação?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60D565-6283-1748-95F5-67F9DB5E2D82}"/>
              </a:ext>
            </a:extLst>
          </p:cNvPr>
          <p:cNvSpPr/>
          <p:nvPr/>
        </p:nvSpPr>
        <p:spPr>
          <a:xfrm>
            <a:off x="4572000" y="1195876"/>
            <a:ext cx="4572000" cy="49398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100" i="1" dirty="0">
                <a:cs typeface="Arial" panose="020B0604020202020204" pitchFamily="34" charset="0"/>
              </a:rPr>
              <a:t>Que ações serão solicitadas às autoridades de aplicação da lei/Ministério Público/juiz de instrução estrangeiros?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100" i="1" dirty="0">
                <a:cs typeface="Arial" panose="020B0604020202020204" pitchFamily="34" charset="0"/>
              </a:rPr>
              <a:t>Como irá o Ministério Público/juiz de instrução determinar a quem, como e o que deve ser enviado?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100" i="1" dirty="0">
                <a:cs typeface="Arial" panose="020B0604020202020204" pitchFamily="34" charset="0"/>
              </a:rPr>
              <a:t>Existem motivos para dar início a uma investigação financeira?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100" i="1" dirty="0">
                <a:cs typeface="Arial" panose="020B0604020202020204" pitchFamily="34" charset="0"/>
              </a:rPr>
              <a:t>Que outros passos e/ou medidas/ações devem ser tomadas?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100" i="1" dirty="0">
                <a:cs typeface="Arial" panose="020B0604020202020204" pitchFamily="34" charset="0"/>
              </a:rPr>
              <a:t>Existe alguma outra coisa que faria no seu país?</a:t>
            </a:r>
          </a:p>
        </p:txBody>
      </p:sp>
    </p:spTree>
    <p:extLst>
      <p:ext uri="{BB962C8B-B14F-4D97-AF65-F5344CB8AC3E}">
        <p14:creationId xmlns:p14="http://schemas.microsoft.com/office/powerpoint/2010/main" val="9251165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33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>
                <a:ea typeface="ＭＳ Ｐゴシック" charset="0"/>
                <a:cs typeface="ＭＳ Ｐゴシック" charset="0"/>
              </a:rPr>
              <a:t>Estudo de caso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4839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34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pt-PT" sz="2400" b="1" dirty="0">
                <a:solidFill>
                  <a:schemeClr val="bg1"/>
                </a:solidFill>
              </a:rPr>
              <a:t>Utilização da aquisição de provas sob a forma eletrónica </a:t>
            </a:r>
            <a:br>
              <a:rPr lang="pt-PT" sz="2400" b="1" dirty="0">
                <a:solidFill>
                  <a:schemeClr val="bg1"/>
                </a:solidFill>
              </a:rPr>
            </a:br>
            <a:r>
              <a:rPr lang="pt-PT" sz="2400" b="1" dirty="0">
                <a:solidFill>
                  <a:schemeClr val="bg1"/>
                </a:solidFill>
              </a:rPr>
              <a:t>através de mecanismos de cooperação internacional 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3062727"/>
            <a:ext cx="85250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PT" sz="3200" b="1" dirty="0">
                <a:ea typeface="ＭＳ Ｐゴシック" charset="0"/>
                <a:cs typeface="ＭＳ Ｐゴシック" charset="0"/>
              </a:rPr>
              <a:t>Parte 5</a:t>
            </a:r>
          </a:p>
          <a:p>
            <a:pPr algn="ctr" eaLnBrk="1" hangingPunct="1">
              <a:lnSpc>
                <a:spcPct val="80000"/>
              </a:lnSpc>
            </a:pPr>
            <a:endParaRPr lang="en-US" sz="3200" b="1" dirty="0">
              <a:ea typeface="ＭＳ Ｐゴシック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pt-PT" sz="3200" b="1" dirty="0">
                <a:ea typeface="ＭＳ Ｐゴシック" charset="0"/>
              </a:rPr>
              <a:t>Síntese</a:t>
            </a:r>
          </a:p>
        </p:txBody>
      </p:sp>
    </p:spTree>
    <p:extLst>
      <p:ext uri="{BB962C8B-B14F-4D97-AF65-F5344CB8AC3E}">
        <p14:creationId xmlns:p14="http://schemas.microsoft.com/office/powerpoint/2010/main" val="11647408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35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PT" sz="3200" b="1" dirty="0">
                <a:ea typeface="ＭＳ Ｐゴシック" pitchFamily="34" charset="-128"/>
              </a:rPr>
              <a:t>Objetivos da sessão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D9B726-2DA9-204B-BF3E-36B6AB6770F1}"/>
              </a:ext>
            </a:extLst>
          </p:cNvPr>
          <p:cNvSpPr/>
          <p:nvPr/>
        </p:nvSpPr>
        <p:spPr>
          <a:xfrm>
            <a:off x="88522" y="1129045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2" indent="-342900">
              <a:buFont typeface="Wingdings" pitchFamily="2" charset="2"/>
              <a:buChar char="ü"/>
            </a:pPr>
            <a:r>
              <a:rPr lang="pt-PT" sz="2000" i="1" dirty="0"/>
              <a:t>atualizar e alargar o conhecimento sobre os tipos de provas sob a forma eletrónica típicas dos pedidos e intercâmbios de assistência jurídica mútua</a:t>
            </a:r>
          </a:p>
          <a:p>
            <a:pPr marL="342900" lvl="2" indent="-342900">
              <a:buFont typeface="Wingdings" pitchFamily="2" charset="2"/>
              <a:buChar char="ü"/>
            </a:pPr>
            <a:r>
              <a:rPr lang="pt-PT" sz="2000" i="1" dirty="0"/>
              <a:t>alargar os conhecimentos sobre os tipos de autoridades competentes que participam na assistência jurídica mútua</a:t>
            </a:r>
          </a:p>
          <a:p>
            <a:pPr marL="342900" lvl="2" indent="-342900">
              <a:buFont typeface="Wingdings" pitchFamily="2" charset="2"/>
              <a:buChar char="ü"/>
            </a:pPr>
            <a:r>
              <a:rPr lang="pt-PT" sz="2000" i="1" dirty="0"/>
              <a:t>compreender a diferença entre a autoridade central e a autoridade de execução da AJM e os sistemas híbridos</a:t>
            </a:r>
          </a:p>
          <a:p>
            <a:pPr marL="342900" lvl="2" indent="-342900">
              <a:buFont typeface="Wingdings" pitchFamily="2" charset="2"/>
              <a:buChar char="ü"/>
            </a:pPr>
            <a:r>
              <a:rPr lang="pt-PT" sz="2000" i="1" dirty="0"/>
              <a:t>compreender quais são as competências processuais da AJM no tocante às diferentes autoridades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8C602D-ED60-F847-ABCD-A03310105151}"/>
              </a:ext>
            </a:extLst>
          </p:cNvPr>
          <p:cNvSpPr/>
          <p:nvPr/>
        </p:nvSpPr>
        <p:spPr>
          <a:xfrm>
            <a:off x="4572000" y="1163467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2" indent="-342900">
              <a:buFont typeface="Wingdings" pitchFamily="2" charset="2"/>
              <a:buChar char="ü"/>
            </a:pPr>
            <a:r>
              <a:rPr lang="pt-PT" sz="2200" i="1" dirty="0"/>
              <a:t>conhecer as eventuais medidas e variações de medidas tomadas durante o processo de AJM pelas diferentes autoridades competentes</a:t>
            </a:r>
          </a:p>
          <a:p>
            <a:pPr marL="342900" lvl="2" indent="-342900">
              <a:buFont typeface="Wingdings" pitchFamily="2" charset="2"/>
              <a:buChar char="ü"/>
            </a:pPr>
            <a:r>
              <a:rPr lang="pt-PT" sz="2200" i="1" dirty="0"/>
              <a:t>participar ativamente na análise de estudo de caso, aplicando os conhecimentos e competências previamente adquiridos</a:t>
            </a:r>
          </a:p>
          <a:p>
            <a:pPr marL="342900" lvl="2" indent="-342900">
              <a:buFont typeface="Wingdings" pitchFamily="2" charset="2"/>
              <a:buChar char="ü"/>
            </a:pPr>
            <a:r>
              <a:rPr lang="pt-PT" sz="2200" i="1" dirty="0"/>
              <a:t>melhorar o conhecimento geral sobre a assistência jurídica mútua em matéria de procedimentos de obtenção de provas sob a forma eletrónica</a:t>
            </a:r>
          </a:p>
          <a:p>
            <a:pPr marL="342900" lvl="2" indent="-342900">
              <a:buFont typeface="Wingdings" pitchFamily="2" charset="2"/>
              <a:buChar char="ü"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21375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36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pt-PT" sz="2400" b="1" dirty="0">
                <a:solidFill>
                  <a:schemeClr val="bg1"/>
                </a:solidFill>
              </a:rPr>
              <a:t>Utilização da aquisição de provas sob a forma eletrónica </a:t>
            </a:r>
            <a:br>
              <a:rPr lang="pt-PT" sz="2400" b="1" dirty="0">
                <a:solidFill>
                  <a:schemeClr val="bg1"/>
                </a:solidFill>
              </a:rPr>
            </a:br>
            <a:r>
              <a:rPr lang="pt-PT" sz="2400" b="1" dirty="0">
                <a:solidFill>
                  <a:schemeClr val="bg1"/>
                </a:solidFill>
              </a:rPr>
              <a:t>através de mecanismos de cooperação internacional</a:t>
            </a:r>
            <a:r>
              <a:rPr lang="pt-PT" sz="2800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59456A-02DA-0F46-BF32-314184E697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29" y="2029522"/>
            <a:ext cx="3731941" cy="279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71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r">
              <a:buFont typeface="Arial" charset="0"/>
              <a:buNone/>
              <a:defRPr/>
            </a:pPr>
            <a:r>
              <a:rPr lang="pt-PT" sz="2400" b="1" dirty="0">
                <a:solidFill>
                  <a:schemeClr val="bg1"/>
                </a:solidFill>
              </a:rPr>
              <a:t>Utilização da aquisição de provas sob a forma eletrónica </a:t>
            </a:r>
            <a:br>
              <a:rPr lang="pt-PT" sz="2400" b="1" dirty="0">
                <a:solidFill>
                  <a:schemeClr val="bg1"/>
                </a:solidFill>
              </a:rPr>
            </a:br>
            <a:r>
              <a:rPr lang="pt-PT" sz="2400" b="1" dirty="0">
                <a:solidFill>
                  <a:schemeClr val="bg1"/>
                </a:solidFill>
              </a:rPr>
              <a:t>através de mecanismos de cooperação internacional 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309489" y="2906522"/>
            <a:ext cx="8525021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PT" sz="3200" b="1" dirty="0">
                <a:ea typeface="ＭＳ Ｐゴシック" charset="0"/>
                <a:cs typeface="ＭＳ Ｐゴシック" charset="0"/>
              </a:rPr>
              <a:t>Parte 1</a:t>
            </a:r>
          </a:p>
          <a:p>
            <a:pPr algn="ctr">
              <a:lnSpc>
                <a:spcPct val="80000"/>
              </a:lnSpc>
            </a:pPr>
            <a:br>
              <a:rPr lang="pt-PT" sz="3200" b="1" dirty="0">
                <a:ea typeface="ＭＳ Ｐゴシック" charset="0"/>
                <a:cs typeface="ＭＳ Ｐゴシック" charset="0"/>
              </a:rPr>
            </a:br>
            <a:r>
              <a:rPr lang="pt-PT" sz="3200" b="1" dirty="0"/>
              <a:t>Tipos comuns de provas sob forma eletrónica na AJM</a:t>
            </a:r>
          </a:p>
        </p:txBody>
      </p:sp>
    </p:spTree>
    <p:extLst>
      <p:ext uri="{BB962C8B-B14F-4D97-AF65-F5344CB8AC3E}">
        <p14:creationId xmlns:p14="http://schemas.microsoft.com/office/powerpoint/2010/main" val="2745530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5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/>
              <a:t>Tipos comuns de </a:t>
            </a:r>
          </a:p>
          <a:p>
            <a:pPr algn="r">
              <a:lnSpc>
                <a:spcPct val="80000"/>
              </a:lnSpc>
            </a:pPr>
            <a:r>
              <a:rPr lang="pt-PT" sz="3200" b="1" dirty="0"/>
              <a:t>provas sob a forma eletrónica na AJM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1120348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cs typeface="Arial" panose="020B0604020202020204" pitchFamily="34" charset="0"/>
              </a:rPr>
              <a:t>O que são dados informáticos</a:t>
            </a:r>
            <a:r>
              <a:rPr lang="pt-PT" sz="2000" dirty="0">
                <a:cs typeface="Arial" panose="020B0604020202020204" pitchFamily="34" charset="0"/>
              </a:rPr>
              <a:t>: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i="1" dirty="0">
                <a:cs typeface="Arial" panose="020B0604020202020204" pitchFamily="34" charset="0"/>
              </a:rPr>
              <a:t>Qualquer representação de factos, informação ou conceitos sob uma forma adequada ao processamento num sistema informático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US" sz="2000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cs typeface="Arial" panose="020B0604020202020204" pitchFamily="34" charset="0"/>
              </a:rPr>
              <a:t>Tipos “clássicos” de dados informáticos</a:t>
            </a:r>
            <a:r>
              <a:rPr lang="pt-PT" sz="2000" dirty="0"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US" sz="2000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i="1" dirty="0">
                <a:cs typeface="Arial" panose="020B0604020202020204" pitchFamily="34" charset="0"/>
              </a:rPr>
              <a:t>Dados de conteúdo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i="1" dirty="0">
                <a:cs typeface="Arial" panose="020B0604020202020204" pitchFamily="34" charset="0"/>
              </a:rPr>
              <a:t>Dados de tráfego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i="1" dirty="0">
                <a:cs typeface="Arial" panose="020B0604020202020204" pitchFamily="34" charset="0"/>
              </a:rPr>
              <a:t>Informação sobre subscritores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i="1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dirty="0">
                <a:cs typeface="Arial" panose="020B0604020202020204" pitchFamily="34" charset="0"/>
              </a:rPr>
              <a:t>Novas variações (</a:t>
            </a:r>
            <a:r>
              <a:rPr lang="pt-PT" sz="2000" b="1" dirty="0">
                <a:solidFill>
                  <a:srgbClr val="FF0000"/>
                </a:solidFill>
                <a:cs typeface="Arial" panose="020B0604020202020204" pitchFamily="34" charset="0"/>
              </a:rPr>
              <a:t>informais</a:t>
            </a:r>
            <a:r>
              <a:rPr lang="pt-PT" sz="2000" b="1" dirty="0">
                <a:cs typeface="Arial" panose="020B0604020202020204" pitchFamily="34" charset="0"/>
              </a:rPr>
              <a:t>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i="1" dirty="0">
                <a:cs typeface="Arial" panose="020B0604020202020204" pitchFamily="34" charset="0"/>
              </a:rPr>
              <a:t>Metadados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i="1" dirty="0">
                <a:cs typeface="Arial" panose="020B0604020202020204" pitchFamily="34" charset="0"/>
              </a:rPr>
              <a:t>Dados na cloud</a:t>
            </a:r>
            <a:endParaRPr lang="pt-PT" sz="2200" i="1" dirty="0"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E8474D-B9FC-6748-820C-EB7B2D808B30}"/>
              </a:ext>
            </a:extLst>
          </p:cNvPr>
          <p:cNvSpPr/>
          <p:nvPr/>
        </p:nvSpPr>
        <p:spPr>
          <a:xfrm>
            <a:off x="4660522" y="1115068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200" b="1" dirty="0">
                <a:cs typeface="Arial" panose="020B0604020202020204" pitchFamily="34" charset="0"/>
              </a:rPr>
              <a:t>Outras ações e/ou provas relacionadas com a prática de cibercrime?</a:t>
            </a:r>
          </a:p>
        </p:txBody>
      </p:sp>
      <p:pic>
        <p:nvPicPr>
          <p:cNvPr id="9" name="Picture 2" descr="What is Data: Types of Data and How To Analyze Data">
            <a:hlinkClick r:id="rId4"/>
            <a:extLst>
              <a:ext uri="{FF2B5EF4-FFF2-40B4-BE49-F238E27FC236}">
                <a16:creationId xmlns:a16="http://schemas.microsoft.com/office/drawing/2014/main" id="{1A0C7CEA-7226-43DF-A072-B67C94019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008" y="3294480"/>
            <a:ext cx="3882788" cy="2187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868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6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/>
              <a:t>Tipos comuns de </a:t>
            </a:r>
          </a:p>
          <a:p>
            <a:pPr algn="r">
              <a:lnSpc>
                <a:spcPct val="80000"/>
              </a:lnSpc>
            </a:pPr>
            <a:r>
              <a:rPr lang="pt-PT" sz="3200" b="1" dirty="0"/>
              <a:t>provas sob a forma eletrónica na AJM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1039323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/>
              <a:t>Provas sob a forma eletrónica por outras palavras</a:t>
            </a:r>
            <a:r>
              <a:rPr lang="pt-PT" sz="2000" dirty="0"/>
              <a:t>: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dirty="0">
                <a:ea typeface="Verdana" panose="020B0604030504040204" pitchFamily="34" charset="0"/>
                <a:cs typeface="Arial" panose="020B0604020202020204" pitchFamily="34" charset="0"/>
              </a:rPr>
              <a:t>Informação sobre subscritores </a:t>
            </a:r>
            <a:r>
              <a:rPr lang="pt-PT" sz="2000" dirty="0">
                <a:ea typeface="Verdana" panose="020B0604030504040204" pitchFamily="34" charset="0"/>
                <a:cs typeface="Arial" panose="020B0604020202020204" pitchFamily="34" charset="0"/>
              </a:rPr>
              <a:t>– dados sobre a pessoa que detém a conta utilizada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dirty="0">
                <a:ea typeface="Verdana" panose="020B0604030504040204" pitchFamily="34" charset="0"/>
                <a:cs typeface="Arial" panose="020B0604020202020204" pitchFamily="34" charset="0"/>
              </a:rPr>
              <a:t>Dados de tráfego</a:t>
            </a:r>
            <a:r>
              <a:rPr lang="pt-PT" sz="2000" dirty="0">
                <a:ea typeface="Verdana" panose="020B0604030504040204" pitchFamily="34" charset="0"/>
                <a:cs typeface="Arial" panose="020B0604020202020204" pitchFamily="34" charset="0"/>
              </a:rPr>
              <a:t> – detalhes e percurso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dirty="0">
                <a:ea typeface="Verdana" panose="020B0604030504040204" pitchFamily="34" charset="0"/>
                <a:cs typeface="Arial" panose="020B0604020202020204" pitchFamily="34" charset="0"/>
              </a:rPr>
              <a:t>Dados de conteúdo</a:t>
            </a:r>
            <a:r>
              <a:rPr lang="pt-PT" sz="2000" dirty="0">
                <a:ea typeface="Verdana" panose="020B0604030504040204" pitchFamily="34" charset="0"/>
                <a:cs typeface="Arial" panose="020B0604020202020204" pitchFamily="34" charset="0"/>
              </a:rPr>
              <a:t> – o que está dentro do envelope</a:t>
            </a:r>
          </a:p>
          <a:p>
            <a:pPr>
              <a:spcAft>
                <a:spcPts val="0"/>
              </a:spcAft>
            </a:pPr>
            <a:endParaRPr lang="en-GB" sz="2000" dirty="0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cs typeface="Arial" panose="020B0604020202020204" pitchFamily="34" charset="0"/>
              </a:rPr>
              <a:t>Outras possíveis fontes: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i="1" dirty="0">
                <a:ea typeface="Verdana" panose="020B0604030504040204" pitchFamily="34" charset="0"/>
                <a:cs typeface="Arial" panose="020B0604020202020204" pitchFamily="34" charset="0"/>
              </a:rPr>
              <a:t>Metadados</a:t>
            </a:r>
            <a:r>
              <a:rPr lang="pt-PT" sz="2000" dirty="0">
                <a:ea typeface="Verdana" panose="020B0604030504040204" pitchFamily="34" charset="0"/>
                <a:cs typeface="Arial" panose="020B0604020202020204" pitchFamily="34" charset="0"/>
              </a:rPr>
              <a:t> – dados sobre dados ou o que está escrito no envelope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i="1" dirty="0">
                <a:ea typeface="Verdana" panose="020B0604030504040204" pitchFamily="34" charset="0"/>
                <a:cs typeface="Arial" panose="020B0604020202020204" pitchFamily="34" charset="0"/>
              </a:rPr>
              <a:t>Dados na cloud </a:t>
            </a:r>
            <a:r>
              <a:rPr lang="pt-PT" sz="2000" dirty="0">
                <a:ea typeface="Verdana" panose="020B0604030504040204" pitchFamily="34" charset="0"/>
                <a:cs typeface="Arial" panose="020B0604020202020204" pitchFamily="34" charset="0"/>
              </a:rPr>
              <a:t>– dados de conteúdo divididos em partes e armazenados em diversos locais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30170E-DD36-446A-A272-3C99F1AA7E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9987" y="2618422"/>
            <a:ext cx="4077436" cy="220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57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7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/>
              <a:t>Tipos comuns de </a:t>
            </a:r>
          </a:p>
          <a:p>
            <a:pPr algn="r">
              <a:lnSpc>
                <a:spcPct val="80000"/>
              </a:lnSpc>
            </a:pPr>
            <a:r>
              <a:rPr lang="pt-PT" sz="3200" b="1" dirty="0"/>
              <a:t>provas sob a forma eletrónica na AJM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4572000" y="1120348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dados de conteúdo</a:t>
            </a:r>
            <a:r>
              <a:rPr lang="pt-PT" sz="2000" i="1" dirty="0">
                <a:ea typeface="Times New Roman" panose="02020603050405020304" pitchFamily="18" charset="0"/>
                <a:cs typeface="Arial" panose="020B0604020202020204" pitchFamily="34" charset="0"/>
              </a:rPr>
              <a:t> – dados que mostram o teor de uma comunicação ou o conteúdo ilícito associado a uma comunicação </a:t>
            </a:r>
          </a:p>
          <a:p>
            <a:endParaRPr lang="en-GB" sz="2000" i="1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pt-PT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Adicionalmente utilizado para designar um tipo específico de dados:</a:t>
            </a:r>
          </a:p>
          <a:p>
            <a:endParaRPr lang="en-GB" sz="2000" b="1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b="1" dirty="0">
                <a:ea typeface="Verdana" panose="020B0604030504040204" pitchFamily="34" charset="0"/>
                <a:cs typeface="Arial" panose="020B0604020202020204" pitchFamily="34" charset="0"/>
              </a:rPr>
              <a:t>dados na cloud</a:t>
            </a:r>
            <a:r>
              <a:rPr lang="pt-PT" sz="2000" dirty="0">
                <a:ea typeface="Verdana" panose="020B0604030504040204" pitchFamily="34" charset="0"/>
                <a:cs typeface="Arial" panose="020B0604020202020204" pitchFamily="34" charset="0"/>
              </a:rPr>
              <a:t> – </a:t>
            </a:r>
            <a:r>
              <a:rPr lang="pt-PT" sz="2000" i="1" dirty="0">
                <a:ea typeface="Verdana" panose="020B0604030504040204" pitchFamily="34" charset="0"/>
                <a:cs typeface="Arial" panose="020B0604020202020204" pitchFamily="34" charset="0"/>
              </a:rPr>
              <a:t>dados frequentemente armazenados em pacotes divididos pelo algoritmo de um programa especial em servidores dedicados instalados em diferentes países e deslocados em conformidade com a sobrecarga do programa/sistema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854123"/>
            <a:ext cx="4572000" cy="5847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As provas sob a forma eletrónica englobam diferentes formas de dados informáticos: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sz="2000" dirty="0"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informação </a:t>
            </a:r>
            <a:r>
              <a:rPr lang="pt-PT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sobre subscritores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 – </a:t>
            </a:r>
            <a:r>
              <a:rPr lang="pt-PT" sz="2000" i="1" dirty="0">
                <a:ea typeface="Times New Roman" panose="02020603050405020304" pitchFamily="18" charset="0"/>
                <a:cs typeface="Arial" panose="020B0604020202020204" pitchFamily="34" charset="0"/>
              </a:rPr>
              <a:t>dados que se encontram na posse de um fornecedor de serviços, incluindo o nome, o endereço e os dados de contacto de uma pessoa que subscreva um serviço de telecomunicações</a:t>
            </a:r>
          </a:p>
          <a:p>
            <a:pPr>
              <a:spcAft>
                <a:spcPts val="0"/>
              </a:spcAft>
            </a:pPr>
            <a:endParaRPr lang="en-GB" sz="2000" i="1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dados de tráfego ou dados sobre a transmissão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 – </a:t>
            </a:r>
            <a:r>
              <a:rPr lang="pt-PT" sz="2000" i="1" dirty="0">
                <a:ea typeface="Times New Roman" panose="02020603050405020304" pitchFamily="18" charset="0"/>
                <a:cs typeface="Arial" panose="020B0604020202020204" pitchFamily="34" charset="0"/>
              </a:rPr>
              <a:t>dados informatizados relativos a uma comunicação que indicam a data, a origem, o trajeto e o destino de uma comunicação </a:t>
            </a:r>
          </a:p>
        </p:txBody>
      </p:sp>
    </p:spTree>
    <p:extLst>
      <p:ext uri="{BB962C8B-B14F-4D97-AF65-F5344CB8AC3E}">
        <p14:creationId xmlns:p14="http://schemas.microsoft.com/office/powerpoint/2010/main" val="4268386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8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/>
              <a:t>Tipos comuns de </a:t>
            </a:r>
          </a:p>
          <a:p>
            <a:pPr algn="r">
              <a:lnSpc>
                <a:spcPct val="80000"/>
              </a:lnSpc>
            </a:pPr>
            <a:r>
              <a:rPr lang="pt-PT" sz="3200" b="1" dirty="0"/>
              <a:t>provas sob a forma eletrónica na AJM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4572000" y="1120348"/>
            <a:ext cx="4572000" cy="239450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200" b="1" dirty="0"/>
              <a:t>menos sensível à privacidade</a:t>
            </a:r>
            <a:r>
              <a:rPr lang="pt-PT" sz="2200" dirty="0"/>
              <a:t> do que os dados de tráfego e os dados de conteúdo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200" b="1" dirty="0"/>
              <a:t>normalmente detida por fornecedores</a:t>
            </a:r>
            <a:r>
              <a:rPr lang="pt-PT" sz="2200" dirty="0"/>
              <a:t> de serviços do </a:t>
            </a:r>
            <a:r>
              <a:rPr lang="pt-PT" sz="2200" b="1" dirty="0"/>
              <a:t>setor privado</a:t>
            </a:r>
            <a:r>
              <a:rPr lang="pt-PT" sz="2200" dirty="0"/>
              <a:t>, obtida através de injunções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GB" sz="2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88522" y="1120348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200" b="1" dirty="0">
                <a:ea typeface="Times New Roman" panose="02020603050405020304" pitchFamily="18" charset="0"/>
                <a:cs typeface="Arial" panose="020B0604020202020204" pitchFamily="34" charset="0"/>
              </a:rPr>
              <a:t>Mais informação sobre subscritores</a:t>
            </a:r>
            <a:r>
              <a:rPr lang="pt-PT" sz="2200" dirty="0"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sz="2200" dirty="0"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200" b="1" dirty="0"/>
              <a:t>informação sob a forma de dados informáticos</a:t>
            </a:r>
            <a:r>
              <a:rPr lang="pt-PT" sz="2200" dirty="0"/>
              <a:t>/qualquer outra forma na posse de um fornecedor de serviços relacionada com subscritores dos seus serviços (diferentes dos dados de conteúdo e dos dados de tráfego)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200" b="1" dirty="0"/>
              <a:t>a informação mais procurada </a:t>
            </a:r>
            <a:r>
              <a:rPr lang="pt-PT" sz="2200" dirty="0"/>
              <a:t>nas investigações criminais e cartas de pedido de assistência jurídica mútua</a:t>
            </a:r>
          </a:p>
        </p:txBody>
      </p:sp>
      <p:pic>
        <p:nvPicPr>
          <p:cNvPr id="9" name="Picture 8" descr="A picture containing device&#10;&#10;Description automatically generated">
            <a:extLst>
              <a:ext uri="{FF2B5EF4-FFF2-40B4-BE49-F238E27FC236}">
                <a16:creationId xmlns:a16="http://schemas.microsoft.com/office/drawing/2014/main" id="{5E03EE9D-C303-4C85-9502-0B41916D60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3318" y="3914991"/>
            <a:ext cx="3645322" cy="182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741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09184" y="6495281"/>
            <a:ext cx="2133600" cy="365125"/>
          </a:xfrm>
        </p:spPr>
        <p:txBody>
          <a:bodyPr/>
          <a:lstStyle/>
          <a:p>
            <a:fld id="{B517EF97-6CC0-48A9-BC0E-433EC7B5521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522" y="655728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www.coe.int/cybercrime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8532440" y="6521212"/>
            <a:ext cx="490016" cy="4361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517EF97-6CC0-48A9-BC0E-433EC7B55211}" type="slidenum">
              <a:rPr lang="en-GB" smtClean="0">
                <a:solidFill>
                  <a:schemeClr val="tx1"/>
                </a:solidFill>
              </a:rPr>
              <a:pPr/>
              <a:t>9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553200"/>
            <a:ext cx="9144000" cy="363732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0" y="-27384"/>
            <a:ext cx="9144000" cy="921588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80000"/>
              </a:lnSpc>
            </a:pPr>
            <a:r>
              <a:rPr lang="pt-PT" sz="3200" b="1" dirty="0"/>
              <a:t>Tipos comuns de </a:t>
            </a:r>
          </a:p>
          <a:p>
            <a:pPr algn="r">
              <a:lnSpc>
                <a:spcPct val="80000"/>
              </a:lnSpc>
            </a:pPr>
            <a:r>
              <a:rPr lang="pt-PT" sz="3200" b="1" dirty="0"/>
              <a:t>provas sob a forma eletrónica na AJM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064938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279791" y="6457858"/>
            <a:ext cx="30243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2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www.coe.int/cybercrime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A81925-418B-D44C-9255-2AEBBFBC0ADA}"/>
              </a:ext>
            </a:extLst>
          </p:cNvPr>
          <p:cNvSpPr/>
          <p:nvPr/>
        </p:nvSpPr>
        <p:spPr>
          <a:xfrm>
            <a:off x="4506686" y="838794"/>
            <a:ext cx="4637314" cy="590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/>
              <a:t>a.) o </a:t>
            </a:r>
            <a:r>
              <a:rPr lang="pt-PT" sz="2000" b="1" dirty="0"/>
              <a:t>tipo de serviço de comunicação</a:t>
            </a:r>
            <a:r>
              <a:rPr lang="pt-PT" sz="2000" dirty="0"/>
              <a:t> utilizado, as medidas de natureza técnica tomadas a esse respeito e o período de serviço;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/>
              <a:t>b.) a </a:t>
            </a:r>
            <a:r>
              <a:rPr lang="pt-PT" sz="2000" b="1" dirty="0"/>
              <a:t>identidade, a morada postal ou geográfica e o número de telefone do subscritor, e qualquer outro número de acesso, os dados respeitantes à faturação</a:t>
            </a:r>
            <a:r>
              <a:rPr lang="pt-PT" sz="2000" dirty="0"/>
              <a:t> e ao pagamento, disponíveis com base num contrato ou acordo de serviços;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000" dirty="0"/>
              <a:t>c.) qualquer </a:t>
            </a:r>
            <a:r>
              <a:rPr lang="pt-PT" sz="2000" b="1" dirty="0"/>
              <a:t>outra informação sobre a localização do equipamento de comunicação</a:t>
            </a:r>
            <a:r>
              <a:rPr lang="pt-PT" sz="2000" dirty="0"/>
              <a:t> disponível com base num contrato ou num acordo de prestação de serviços.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GB" sz="2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AE5D1B-C7CD-DD44-B0C3-576B01C85806}"/>
              </a:ext>
            </a:extLst>
          </p:cNvPr>
          <p:cNvSpPr/>
          <p:nvPr/>
        </p:nvSpPr>
        <p:spPr>
          <a:xfrm>
            <a:off x="0" y="1120348"/>
            <a:ext cx="4572000" cy="5847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r>
              <a:rPr lang="pt-PT" sz="2000" b="1" dirty="0">
                <a:ea typeface="Times New Roman" panose="02020603050405020304" pitchFamily="18" charset="0"/>
                <a:cs typeface="Arial" panose="020B0604020202020204" pitchFamily="34" charset="0"/>
              </a:rPr>
              <a:t>Mais informação sobre subscritores</a:t>
            </a:r>
            <a:r>
              <a:rPr lang="pt-PT" sz="2000" dirty="0"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spcAft>
                <a:spcPts val="0"/>
              </a:spcAft>
              <a:buFont typeface="Wingdings" pitchFamily="2" charset="2"/>
              <a:buChar char="Ø"/>
            </a:pPr>
            <a:endParaRPr lang="en-GB" sz="2000" dirty="0">
              <a:cs typeface="Arial" panose="020B0604020202020204" pitchFamily="34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pt-PT" sz="2000" b="1" dirty="0"/>
              <a:t>Convenção sobre o Cibercrime (STE 185), artigo 18.º, n.º 3</a:t>
            </a:r>
            <a:r>
              <a:rPr lang="pt-PT" sz="2000" dirty="0"/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PT" sz="2000" dirty="0"/>
              <a:t>Para efeitos do presente artigo, a expressão “dados relativos aos assinantes” designa quaisquer dados, apresentados sob a forma de </a:t>
            </a:r>
            <a:r>
              <a:rPr lang="pt-PT" sz="2000" b="1" dirty="0"/>
              <a:t>dados informáticos</a:t>
            </a:r>
            <a:r>
              <a:rPr lang="pt-PT" sz="2000" dirty="0"/>
              <a:t> ou </a:t>
            </a:r>
            <a:r>
              <a:rPr lang="pt-PT" sz="2000" b="1" dirty="0"/>
              <a:t>sob qualquer outra forma</a:t>
            </a:r>
            <a:r>
              <a:rPr lang="pt-PT" sz="2000" dirty="0"/>
              <a:t>, que sejam detidos por um fornecedor de serviços e que digam respeito a subscritores dos seus serviços, </a:t>
            </a:r>
            <a:r>
              <a:rPr lang="pt-PT" sz="2000" b="1" dirty="0"/>
              <a:t>diferentes dos dados relativos ao tráfego ou ao conteúdo</a:t>
            </a:r>
            <a:r>
              <a:rPr lang="pt-PT" sz="2000" dirty="0"/>
              <a:t> e que permitam determinar:</a:t>
            </a:r>
          </a:p>
          <a:p>
            <a:pPr marL="0" indent="0" algn="just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040451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18726</TotalTime>
  <Words>5176</Words>
  <Application>Microsoft Office PowerPoint</Application>
  <PresentationFormat>On-screen Show (4:3)</PresentationFormat>
  <Paragraphs>517</Paragraphs>
  <Slides>36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Arial Narrow</vt:lpstr>
      <vt:lpstr>Calibri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Technology Risk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msmtrad</cp:lastModifiedBy>
  <cp:revision>359</cp:revision>
  <dcterms:created xsi:type="dcterms:W3CDTF">2012-01-25T15:22:10Z</dcterms:created>
  <dcterms:modified xsi:type="dcterms:W3CDTF">2021-10-05T21:45:40Z</dcterms:modified>
</cp:coreProperties>
</file>